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84" r:id="rId2"/>
    <p:sldMasterId id="2147483710" r:id="rId3"/>
    <p:sldMasterId id="2147483725" r:id="rId4"/>
  </p:sldMasterIdLst>
  <p:notesMasterIdLst>
    <p:notesMasterId r:id="rId40"/>
  </p:notesMasterIdLst>
  <p:sldIdLst>
    <p:sldId id="334" r:id="rId5"/>
    <p:sldId id="258" r:id="rId6"/>
    <p:sldId id="292" r:id="rId7"/>
    <p:sldId id="271" r:id="rId8"/>
    <p:sldId id="281" r:id="rId9"/>
    <p:sldId id="326" r:id="rId10"/>
    <p:sldId id="261" r:id="rId11"/>
    <p:sldId id="262" r:id="rId12"/>
    <p:sldId id="285" r:id="rId13"/>
    <p:sldId id="286" r:id="rId14"/>
    <p:sldId id="328" r:id="rId15"/>
    <p:sldId id="329" r:id="rId16"/>
    <p:sldId id="270" r:id="rId17"/>
    <p:sldId id="267" r:id="rId18"/>
    <p:sldId id="331" r:id="rId19"/>
    <p:sldId id="259" r:id="rId20"/>
    <p:sldId id="274" r:id="rId21"/>
    <p:sldId id="265" r:id="rId22"/>
    <p:sldId id="260" r:id="rId23"/>
    <p:sldId id="266" r:id="rId24"/>
    <p:sldId id="323" r:id="rId25"/>
    <p:sldId id="324" r:id="rId26"/>
    <p:sldId id="321" r:id="rId27"/>
    <p:sldId id="325" r:id="rId28"/>
    <p:sldId id="272" r:id="rId29"/>
    <p:sldId id="319" r:id="rId30"/>
    <p:sldId id="320" r:id="rId31"/>
    <p:sldId id="277" r:id="rId32"/>
    <p:sldId id="278" r:id="rId33"/>
    <p:sldId id="290" r:id="rId34"/>
    <p:sldId id="284" r:id="rId35"/>
    <p:sldId id="291" r:id="rId36"/>
    <p:sldId id="332" r:id="rId37"/>
    <p:sldId id="280" r:id="rId38"/>
    <p:sldId id="335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303" autoAdjust="0"/>
  </p:normalViewPr>
  <p:slideViewPr>
    <p:cSldViewPr snapToGrid="0" snapToObjects="1">
      <p:cViewPr varScale="1">
        <p:scale>
          <a:sx n="82" d="100"/>
          <a:sy n="82" d="100"/>
        </p:scale>
        <p:origin x="1402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10EB83-3B51-4815-8D4C-155535233FC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D6F0A4D-8715-44BC-B154-87685860C5C3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135+</a:t>
          </a:r>
          <a:endParaRPr lang="en-US" dirty="0"/>
        </a:p>
      </dgm:t>
    </dgm:pt>
    <dgm:pt modelId="{FE467ABA-11FE-4506-A448-CC041C58733E}" type="parTrans" cxnId="{18AC59C1-7FF0-4C98-AB35-B2495276010A}">
      <dgm:prSet/>
      <dgm:spPr/>
      <dgm:t>
        <a:bodyPr/>
        <a:lstStyle/>
        <a:p>
          <a:endParaRPr lang="en-US"/>
        </a:p>
      </dgm:t>
    </dgm:pt>
    <dgm:pt modelId="{A689CBF3-A9C1-41CA-8B31-6A40338B0C84}" type="sibTrans" cxnId="{18AC59C1-7FF0-4C98-AB35-B2495276010A}">
      <dgm:prSet/>
      <dgm:spPr/>
      <dgm:t>
        <a:bodyPr/>
        <a:lstStyle/>
        <a:p>
          <a:endParaRPr lang="en-US"/>
        </a:p>
      </dgm:t>
    </dgm:pt>
    <dgm:pt modelId="{B147768D-29A5-44F1-A9A3-4FA4FCFB635C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20</a:t>
          </a:r>
          <a:endParaRPr lang="en-US" dirty="0"/>
        </a:p>
      </dgm:t>
    </dgm:pt>
    <dgm:pt modelId="{F52ADD43-3CF4-45AE-8ABF-EF8DB2188BEE}" type="parTrans" cxnId="{0CEDFF22-30B2-4ECF-B3D6-881D6EB8BAC6}">
      <dgm:prSet/>
      <dgm:spPr/>
      <dgm:t>
        <a:bodyPr/>
        <a:lstStyle/>
        <a:p>
          <a:endParaRPr lang="en-US"/>
        </a:p>
      </dgm:t>
    </dgm:pt>
    <dgm:pt modelId="{53CBE67E-D935-4224-AF97-525011A9E4CE}" type="sibTrans" cxnId="{0CEDFF22-30B2-4ECF-B3D6-881D6EB8BAC6}">
      <dgm:prSet/>
      <dgm:spPr/>
      <dgm:t>
        <a:bodyPr/>
        <a:lstStyle/>
        <a:p>
          <a:endParaRPr lang="en-US"/>
        </a:p>
      </dgm:t>
    </dgm:pt>
    <dgm:pt modelId="{E93B89A3-7F0E-478E-9CF3-40A81F1C997F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8</a:t>
          </a:r>
          <a:endParaRPr lang="en-US" dirty="0"/>
        </a:p>
      </dgm:t>
    </dgm:pt>
    <dgm:pt modelId="{CB8BCA74-7D54-4387-B287-6947E6D56800}" type="parTrans" cxnId="{50A5B360-E71B-414A-BD50-B7CC2058DED9}">
      <dgm:prSet/>
      <dgm:spPr/>
      <dgm:t>
        <a:bodyPr/>
        <a:lstStyle/>
        <a:p>
          <a:endParaRPr lang="en-US"/>
        </a:p>
      </dgm:t>
    </dgm:pt>
    <dgm:pt modelId="{646C1EEB-A85B-4185-AD8C-B621C6DE3FD3}" type="sibTrans" cxnId="{50A5B360-E71B-414A-BD50-B7CC2058DED9}">
      <dgm:prSet/>
      <dgm:spPr/>
      <dgm:t>
        <a:bodyPr/>
        <a:lstStyle/>
        <a:p>
          <a:endParaRPr lang="en-US"/>
        </a:p>
      </dgm:t>
    </dgm:pt>
    <dgm:pt modelId="{B39D51AD-19B2-47E5-87AF-CFD26AC68639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C33053BE-3CC2-4986-8298-04FC9C35673D}" type="parTrans" cxnId="{57E78DA1-022C-4583-BCA0-B78AEDB2CE1D}">
      <dgm:prSet/>
      <dgm:spPr/>
      <dgm:t>
        <a:bodyPr/>
        <a:lstStyle/>
        <a:p>
          <a:endParaRPr lang="en-US"/>
        </a:p>
      </dgm:t>
    </dgm:pt>
    <dgm:pt modelId="{5FAD30A8-5A70-4511-85B4-1D1D43515166}" type="sibTrans" cxnId="{57E78DA1-022C-4583-BCA0-B78AEDB2CE1D}">
      <dgm:prSet/>
      <dgm:spPr/>
      <dgm:t>
        <a:bodyPr/>
        <a:lstStyle/>
        <a:p>
          <a:endParaRPr lang="en-US"/>
        </a:p>
      </dgm:t>
    </dgm:pt>
    <dgm:pt modelId="{32B058CA-64FE-4A58-A358-ABE4A08B5673}">
      <dgm:prSet phldrT="[Text]"/>
      <dgm:spPr>
        <a:solidFill>
          <a:srgbClr val="C00000"/>
        </a:solidFill>
      </dgm:spPr>
      <dgm:t>
        <a:bodyPr/>
        <a:lstStyle/>
        <a:p>
          <a:endParaRPr lang="en-US" dirty="0"/>
        </a:p>
      </dgm:t>
    </dgm:pt>
    <dgm:pt modelId="{054BAD41-AAD2-44A0-88BD-C6D19703D5E1}" type="parTrans" cxnId="{7E011996-1834-45B2-A38F-C176EEDA63ED}">
      <dgm:prSet/>
      <dgm:spPr/>
      <dgm:t>
        <a:bodyPr/>
        <a:lstStyle/>
        <a:p>
          <a:endParaRPr lang="en-US"/>
        </a:p>
      </dgm:t>
    </dgm:pt>
    <dgm:pt modelId="{B6E0E7C4-18ED-471D-960F-62FE7E67649C}" type="sibTrans" cxnId="{7E011996-1834-45B2-A38F-C176EEDA63ED}">
      <dgm:prSet/>
      <dgm:spPr/>
      <dgm:t>
        <a:bodyPr/>
        <a:lstStyle/>
        <a:p>
          <a:endParaRPr lang="en-US"/>
        </a:p>
      </dgm:t>
    </dgm:pt>
    <dgm:pt modelId="{6EB3D7B6-E601-4DFE-8EC6-704A1FEF74D1}" type="pres">
      <dgm:prSet presAssocID="{BF10EB83-3B51-4815-8D4C-155535233FCD}" presName="Name0" presStyleCnt="0">
        <dgm:presLayoutVars>
          <dgm:dir/>
          <dgm:animLvl val="lvl"/>
          <dgm:resizeHandles val="exact"/>
        </dgm:presLayoutVars>
      </dgm:prSet>
      <dgm:spPr/>
    </dgm:pt>
    <dgm:pt modelId="{6978B9FA-DA67-40A6-92E2-B553DB2192CA}" type="pres">
      <dgm:prSet presAssocID="{ED6F0A4D-8715-44BC-B154-87685860C5C3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463F4B-846D-4FCA-A478-22C89E1A7886}" type="pres">
      <dgm:prSet presAssocID="{A689CBF3-A9C1-41CA-8B31-6A40338B0C84}" presName="parTxOnlySpace" presStyleCnt="0"/>
      <dgm:spPr/>
    </dgm:pt>
    <dgm:pt modelId="{0FDF018B-07BD-4752-A0CB-4F56AA8DB49E}" type="pres">
      <dgm:prSet presAssocID="{B147768D-29A5-44F1-A9A3-4FA4FCFB635C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B2B3E8-763C-4066-BBDD-5FE3A5A43DD1}" type="pres">
      <dgm:prSet presAssocID="{53CBE67E-D935-4224-AF97-525011A9E4CE}" presName="parTxOnlySpace" presStyleCnt="0"/>
      <dgm:spPr/>
    </dgm:pt>
    <dgm:pt modelId="{032CC0C1-E5D1-40DA-B980-E8BE42980FA5}" type="pres">
      <dgm:prSet presAssocID="{E93B89A3-7F0E-478E-9CF3-40A81F1C997F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86F804-54E7-4AAB-814D-5C18458B464F}" type="pres">
      <dgm:prSet presAssocID="{646C1EEB-A85B-4185-AD8C-B621C6DE3FD3}" presName="parTxOnlySpace" presStyleCnt="0"/>
      <dgm:spPr/>
    </dgm:pt>
    <dgm:pt modelId="{64356C97-7F4D-4EEC-99B5-B3DBB1579233}" type="pres">
      <dgm:prSet presAssocID="{B39D51AD-19B2-47E5-87AF-CFD26AC68639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F3DD8C-4718-44C4-82DC-F1A8ECC5608E}" type="pres">
      <dgm:prSet presAssocID="{5FAD30A8-5A70-4511-85B4-1D1D43515166}" presName="parTxOnlySpace" presStyleCnt="0"/>
      <dgm:spPr/>
    </dgm:pt>
    <dgm:pt modelId="{F593AADF-5829-40EA-A1DA-FFB086DBB3CA}" type="pres">
      <dgm:prSet presAssocID="{32B058CA-64FE-4A58-A358-ABE4A08B5673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551323-BF81-4737-8777-E7821464F18C}" type="presOf" srcId="{B147768D-29A5-44F1-A9A3-4FA4FCFB635C}" destId="{0FDF018B-07BD-4752-A0CB-4F56AA8DB49E}" srcOrd="0" destOrd="0" presId="urn:microsoft.com/office/officeart/2005/8/layout/chevron1"/>
    <dgm:cxn modelId="{59094BEE-CE02-4779-A215-2F0221FE3E98}" type="presOf" srcId="{ED6F0A4D-8715-44BC-B154-87685860C5C3}" destId="{6978B9FA-DA67-40A6-92E2-B553DB2192CA}" srcOrd="0" destOrd="0" presId="urn:microsoft.com/office/officeart/2005/8/layout/chevron1"/>
    <dgm:cxn modelId="{50A5B360-E71B-414A-BD50-B7CC2058DED9}" srcId="{BF10EB83-3B51-4815-8D4C-155535233FCD}" destId="{E93B89A3-7F0E-478E-9CF3-40A81F1C997F}" srcOrd="2" destOrd="0" parTransId="{CB8BCA74-7D54-4387-B287-6947E6D56800}" sibTransId="{646C1EEB-A85B-4185-AD8C-B621C6DE3FD3}"/>
    <dgm:cxn modelId="{57E78DA1-022C-4583-BCA0-B78AEDB2CE1D}" srcId="{BF10EB83-3B51-4815-8D4C-155535233FCD}" destId="{B39D51AD-19B2-47E5-87AF-CFD26AC68639}" srcOrd="3" destOrd="0" parTransId="{C33053BE-3CC2-4986-8298-04FC9C35673D}" sibTransId="{5FAD30A8-5A70-4511-85B4-1D1D43515166}"/>
    <dgm:cxn modelId="{D706CF4B-3740-45FC-B5CF-ECAEC3756D47}" type="presOf" srcId="{32B058CA-64FE-4A58-A358-ABE4A08B5673}" destId="{F593AADF-5829-40EA-A1DA-FFB086DBB3CA}" srcOrd="0" destOrd="0" presId="urn:microsoft.com/office/officeart/2005/8/layout/chevron1"/>
    <dgm:cxn modelId="{0CEDFF22-30B2-4ECF-B3D6-881D6EB8BAC6}" srcId="{BF10EB83-3B51-4815-8D4C-155535233FCD}" destId="{B147768D-29A5-44F1-A9A3-4FA4FCFB635C}" srcOrd="1" destOrd="0" parTransId="{F52ADD43-3CF4-45AE-8ABF-EF8DB2188BEE}" sibTransId="{53CBE67E-D935-4224-AF97-525011A9E4CE}"/>
    <dgm:cxn modelId="{524494C7-034A-4507-83AD-3B7C55B2144F}" type="presOf" srcId="{BF10EB83-3B51-4815-8D4C-155535233FCD}" destId="{6EB3D7B6-E601-4DFE-8EC6-704A1FEF74D1}" srcOrd="0" destOrd="0" presId="urn:microsoft.com/office/officeart/2005/8/layout/chevron1"/>
    <dgm:cxn modelId="{55F17299-3C5C-4469-A624-6296B423CBD8}" type="presOf" srcId="{E93B89A3-7F0E-478E-9CF3-40A81F1C997F}" destId="{032CC0C1-E5D1-40DA-B980-E8BE42980FA5}" srcOrd="0" destOrd="0" presId="urn:microsoft.com/office/officeart/2005/8/layout/chevron1"/>
    <dgm:cxn modelId="{18AC59C1-7FF0-4C98-AB35-B2495276010A}" srcId="{BF10EB83-3B51-4815-8D4C-155535233FCD}" destId="{ED6F0A4D-8715-44BC-B154-87685860C5C3}" srcOrd="0" destOrd="0" parTransId="{FE467ABA-11FE-4506-A448-CC041C58733E}" sibTransId="{A689CBF3-A9C1-41CA-8B31-6A40338B0C84}"/>
    <dgm:cxn modelId="{09A6F59A-4666-401D-A7B7-101D6E62D8D0}" type="presOf" srcId="{B39D51AD-19B2-47E5-87AF-CFD26AC68639}" destId="{64356C97-7F4D-4EEC-99B5-B3DBB1579233}" srcOrd="0" destOrd="0" presId="urn:microsoft.com/office/officeart/2005/8/layout/chevron1"/>
    <dgm:cxn modelId="{7E011996-1834-45B2-A38F-C176EEDA63ED}" srcId="{BF10EB83-3B51-4815-8D4C-155535233FCD}" destId="{32B058CA-64FE-4A58-A358-ABE4A08B5673}" srcOrd="4" destOrd="0" parTransId="{054BAD41-AAD2-44A0-88BD-C6D19703D5E1}" sibTransId="{B6E0E7C4-18ED-471D-960F-62FE7E67649C}"/>
    <dgm:cxn modelId="{6E04F81F-4E5A-4083-91AF-BE4877EA2D3E}" type="presParOf" srcId="{6EB3D7B6-E601-4DFE-8EC6-704A1FEF74D1}" destId="{6978B9FA-DA67-40A6-92E2-B553DB2192CA}" srcOrd="0" destOrd="0" presId="urn:microsoft.com/office/officeart/2005/8/layout/chevron1"/>
    <dgm:cxn modelId="{454D673D-8120-4A08-A132-27A9C833CE0E}" type="presParOf" srcId="{6EB3D7B6-E601-4DFE-8EC6-704A1FEF74D1}" destId="{A1463F4B-846D-4FCA-A478-22C89E1A7886}" srcOrd="1" destOrd="0" presId="urn:microsoft.com/office/officeart/2005/8/layout/chevron1"/>
    <dgm:cxn modelId="{05439CF8-0AED-422B-AE21-C66E986A3882}" type="presParOf" srcId="{6EB3D7B6-E601-4DFE-8EC6-704A1FEF74D1}" destId="{0FDF018B-07BD-4752-A0CB-4F56AA8DB49E}" srcOrd="2" destOrd="0" presId="urn:microsoft.com/office/officeart/2005/8/layout/chevron1"/>
    <dgm:cxn modelId="{73FBA292-B405-4CA7-8192-28D2845A7822}" type="presParOf" srcId="{6EB3D7B6-E601-4DFE-8EC6-704A1FEF74D1}" destId="{7CB2B3E8-763C-4066-BBDD-5FE3A5A43DD1}" srcOrd="3" destOrd="0" presId="urn:microsoft.com/office/officeart/2005/8/layout/chevron1"/>
    <dgm:cxn modelId="{3ED156B6-0174-4962-9993-19C17363FE06}" type="presParOf" srcId="{6EB3D7B6-E601-4DFE-8EC6-704A1FEF74D1}" destId="{032CC0C1-E5D1-40DA-B980-E8BE42980FA5}" srcOrd="4" destOrd="0" presId="urn:microsoft.com/office/officeart/2005/8/layout/chevron1"/>
    <dgm:cxn modelId="{3352D5BC-E67E-4043-82A4-956A79511736}" type="presParOf" srcId="{6EB3D7B6-E601-4DFE-8EC6-704A1FEF74D1}" destId="{F486F804-54E7-4AAB-814D-5C18458B464F}" srcOrd="5" destOrd="0" presId="urn:microsoft.com/office/officeart/2005/8/layout/chevron1"/>
    <dgm:cxn modelId="{37B484A0-0E18-4D54-BBE3-9CF3D7F1E1C1}" type="presParOf" srcId="{6EB3D7B6-E601-4DFE-8EC6-704A1FEF74D1}" destId="{64356C97-7F4D-4EEC-99B5-B3DBB1579233}" srcOrd="6" destOrd="0" presId="urn:microsoft.com/office/officeart/2005/8/layout/chevron1"/>
    <dgm:cxn modelId="{E39A6055-4793-424C-B682-F93E2A3A4D4B}" type="presParOf" srcId="{6EB3D7B6-E601-4DFE-8EC6-704A1FEF74D1}" destId="{2FF3DD8C-4718-44C4-82DC-F1A8ECC5608E}" srcOrd="7" destOrd="0" presId="urn:microsoft.com/office/officeart/2005/8/layout/chevron1"/>
    <dgm:cxn modelId="{A970CE74-9E27-4378-9C5A-94DA2610C998}" type="presParOf" srcId="{6EB3D7B6-E601-4DFE-8EC6-704A1FEF74D1}" destId="{F593AADF-5829-40EA-A1DA-FFB086DBB3CA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6BD96-D041-2543-97D3-7DFF1C65772A}" type="datetimeFigureOut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F5184-F41C-CB41-B455-9D02E0C5D6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847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F5184-F41C-CB41-B455-9D02E0C5D6A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358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F5184-F41C-CB41-B455-9D02E0C5D6A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10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F5184-F41C-CB41-B455-9D02E0C5D6A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432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F5184-F41C-CB41-B455-9D02E0C5D6A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385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endParaRPr lang="en-US" smtClean="0">
              <a:ea typeface="ＭＳ Ｐゴシック" pitchFamily="4" charset="-128"/>
              <a:cs typeface="ＭＳ Ｐゴシック" pitchFamily="4" charset="-128"/>
            </a:endParaRPr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2B1378-5625-E348-B358-E68D2957D49A}" type="slidenum">
              <a:rPr lang="en-US" smtClean="0">
                <a:latin typeface="Calibri" pitchFamily="4" charset="0"/>
              </a:rPr>
              <a:pPr/>
              <a:t>21</a:t>
            </a:fld>
            <a:endParaRPr lang="en-US" smtClean="0">
              <a:latin typeface="Calibri" pitchFamily="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084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1352FB4-9231-9149-AF8A-98DF5124CE7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7309A20-5516-7940-A13D-6E40FDF5A4E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6514D8F-1FC5-B14D-B0A7-0CF32DDD36B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BB2DA50C-DA74-434A-8E25-7710FC7797E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2B7B61CA-D5DA-9749-87EF-B0A3BBABA40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6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5" y="3886201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011" indent="0" algn="ctr">
              <a:buNone/>
              <a:defRPr/>
            </a:lvl2pPr>
            <a:lvl3pPr marL="912018" indent="0" algn="ctr">
              <a:buNone/>
              <a:defRPr/>
            </a:lvl3pPr>
            <a:lvl4pPr marL="1368028" indent="0" algn="ctr">
              <a:buNone/>
              <a:defRPr/>
            </a:lvl4pPr>
            <a:lvl5pPr marL="1824033" indent="0" algn="ctr">
              <a:buNone/>
              <a:defRPr/>
            </a:lvl5pPr>
            <a:lvl6pPr marL="2280039" indent="0" algn="ctr">
              <a:buNone/>
              <a:defRPr/>
            </a:lvl6pPr>
            <a:lvl7pPr marL="2736050" indent="0" algn="ctr">
              <a:buNone/>
              <a:defRPr/>
            </a:lvl7pPr>
            <a:lvl8pPr marL="3192057" indent="0" algn="ctr">
              <a:buNone/>
              <a:defRPr/>
            </a:lvl8pPr>
            <a:lvl9pPr marL="364806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40007-8FBD-2044-B7B1-D52EA4A0F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F0639-90F3-FA4E-838A-DCA550955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1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011" indent="0">
              <a:buNone/>
              <a:defRPr sz="1800"/>
            </a:lvl2pPr>
            <a:lvl3pPr marL="912018" indent="0">
              <a:buNone/>
              <a:defRPr sz="1600"/>
            </a:lvl3pPr>
            <a:lvl4pPr marL="1368028" indent="0">
              <a:buNone/>
              <a:defRPr sz="1400"/>
            </a:lvl4pPr>
            <a:lvl5pPr marL="1824033" indent="0">
              <a:buNone/>
              <a:defRPr sz="1400"/>
            </a:lvl5pPr>
            <a:lvl6pPr marL="2280039" indent="0">
              <a:buNone/>
              <a:defRPr sz="1400"/>
            </a:lvl6pPr>
            <a:lvl7pPr marL="2736050" indent="0">
              <a:buNone/>
              <a:defRPr sz="1400"/>
            </a:lvl7pPr>
            <a:lvl8pPr marL="3192057" indent="0">
              <a:buNone/>
              <a:defRPr sz="1400"/>
            </a:lvl8pPr>
            <a:lvl9pPr marL="364806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46CE5-B3CC-514B-8880-93BF860DA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50E8E-09F2-D048-B75B-EEB3468714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4641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011" indent="0">
              <a:buNone/>
              <a:defRPr sz="2000" b="1"/>
            </a:lvl2pPr>
            <a:lvl3pPr marL="912018" indent="0">
              <a:buNone/>
              <a:defRPr sz="1800" b="1"/>
            </a:lvl3pPr>
            <a:lvl4pPr marL="1368028" indent="0">
              <a:buNone/>
              <a:defRPr sz="1600" b="1"/>
            </a:lvl4pPr>
            <a:lvl5pPr marL="1824033" indent="0">
              <a:buNone/>
              <a:defRPr sz="1600" b="1"/>
            </a:lvl5pPr>
            <a:lvl6pPr marL="2280039" indent="0">
              <a:buNone/>
              <a:defRPr sz="1600" b="1"/>
            </a:lvl6pPr>
            <a:lvl7pPr marL="2736050" indent="0">
              <a:buNone/>
              <a:defRPr sz="1600" b="1"/>
            </a:lvl7pPr>
            <a:lvl8pPr marL="3192057" indent="0">
              <a:buNone/>
              <a:defRPr sz="1600" b="1"/>
            </a:lvl8pPr>
            <a:lvl9pPr marL="364806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8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011" indent="0">
              <a:buNone/>
              <a:defRPr sz="2000" b="1"/>
            </a:lvl2pPr>
            <a:lvl3pPr marL="912018" indent="0">
              <a:buNone/>
              <a:defRPr sz="1800" b="1"/>
            </a:lvl3pPr>
            <a:lvl4pPr marL="1368028" indent="0">
              <a:buNone/>
              <a:defRPr sz="1600" b="1"/>
            </a:lvl4pPr>
            <a:lvl5pPr marL="1824033" indent="0">
              <a:buNone/>
              <a:defRPr sz="1600" b="1"/>
            </a:lvl5pPr>
            <a:lvl6pPr marL="2280039" indent="0">
              <a:buNone/>
              <a:defRPr sz="1600" b="1"/>
            </a:lvl6pPr>
            <a:lvl7pPr marL="2736050" indent="0">
              <a:buNone/>
              <a:defRPr sz="1600" b="1"/>
            </a:lvl7pPr>
            <a:lvl8pPr marL="3192057" indent="0">
              <a:buNone/>
              <a:defRPr sz="1600" b="1"/>
            </a:lvl8pPr>
            <a:lvl9pPr marL="364806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8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F3CF8-9D77-2345-8FD0-F789B072C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44AB3-888F-5E43-94C9-E0FE1C720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C61A8E0-10F1-DD46-8D58-900A47576D9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D4AAD-4DD5-EA46-821A-95C1036DD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011" indent="0">
              <a:buNone/>
              <a:defRPr sz="1200"/>
            </a:lvl2pPr>
            <a:lvl3pPr marL="912018" indent="0">
              <a:buNone/>
              <a:defRPr sz="1000"/>
            </a:lvl3pPr>
            <a:lvl4pPr marL="1368028" indent="0">
              <a:buNone/>
              <a:defRPr sz="900"/>
            </a:lvl4pPr>
            <a:lvl5pPr marL="1824033" indent="0">
              <a:buNone/>
              <a:defRPr sz="900"/>
            </a:lvl5pPr>
            <a:lvl6pPr marL="2280039" indent="0">
              <a:buNone/>
              <a:defRPr sz="900"/>
            </a:lvl6pPr>
            <a:lvl7pPr marL="2736050" indent="0">
              <a:buNone/>
              <a:defRPr sz="900"/>
            </a:lvl7pPr>
            <a:lvl8pPr marL="3192057" indent="0">
              <a:buNone/>
              <a:defRPr sz="900"/>
            </a:lvl8pPr>
            <a:lvl9pPr marL="364806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FC407-546D-F44D-97AF-1BEE1BADF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011" indent="0">
              <a:buNone/>
              <a:defRPr sz="2800"/>
            </a:lvl2pPr>
            <a:lvl3pPr marL="912018" indent="0">
              <a:buNone/>
              <a:defRPr sz="2400"/>
            </a:lvl3pPr>
            <a:lvl4pPr marL="1368028" indent="0">
              <a:buNone/>
              <a:defRPr sz="2000"/>
            </a:lvl4pPr>
            <a:lvl5pPr marL="1824033" indent="0">
              <a:buNone/>
              <a:defRPr sz="2000"/>
            </a:lvl5pPr>
            <a:lvl6pPr marL="2280039" indent="0">
              <a:buNone/>
              <a:defRPr sz="2000"/>
            </a:lvl6pPr>
            <a:lvl7pPr marL="2736050" indent="0">
              <a:buNone/>
              <a:defRPr sz="2000"/>
            </a:lvl7pPr>
            <a:lvl8pPr marL="3192057" indent="0">
              <a:buNone/>
              <a:defRPr sz="2000"/>
            </a:lvl8pPr>
            <a:lvl9pPr marL="3648064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011" indent="0">
              <a:buNone/>
              <a:defRPr sz="1200"/>
            </a:lvl2pPr>
            <a:lvl3pPr marL="912018" indent="0">
              <a:buNone/>
              <a:defRPr sz="1000"/>
            </a:lvl3pPr>
            <a:lvl4pPr marL="1368028" indent="0">
              <a:buNone/>
              <a:defRPr sz="900"/>
            </a:lvl4pPr>
            <a:lvl5pPr marL="1824033" indent="0">
              <a:buNone/>
              <a:defRPr sz="900"/>
            </a:lvl5pPr>
            <a:lvl6pPr marL="2280039" indent="0">
              <a:buNone/>
              <a:defRPr sz="900"/>
            </a:lvl6pPr>
            <a:lvl7pPr marL="2736050" indent="0">
              <a:buNone/>
              <a:defRPr sz="900"/>
            </a:lvl7pPr>
            <a:lvl8pPr marL="3192057" indent="0">
              <a:buNone/>
              <a:defRPr sz="900"/>
            </a:lvl8pPr>
            <a:lvl9pPr marL="364806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B80AF-5283-074C-9A69-75026B71A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C6F17-61BB-D34C-B5EC-FE6F56BE2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3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1A8EB-EDCD-8746-9F5B-676F4CEF8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6" y="1981205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6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4A22B-FE50-8A45-AA04-529408554B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6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4D257-E99F-084F-8E34-482AD52DD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6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5" y="3886201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809" indent="0" algn="ctr">
              <a:buNone/>
              <a:defRPr/>
            </a:lvl2pPr>
            <a:lvl3pPr marL="913618" indent="0" algn="ctr">
              <a:buNone/>
              <a:defRPr/>
            </a:lvl3pPr>
            <a:lvl4pPr marL="1370428" indent="0" algn="ctr">
              <a:buNone/>
              <a:defRPr/>
            </a:lvl4pPr>
            <a:lvl5pPr marL="1827236" indent="0" algn="ctr">
              <a:buNone/>
              <a:defRPr/>
            </a:lvl5pPr>
            <a:lvl6pPr marL="2284044" indent="0" algn="ctr">
              <a:buNone/>
              <a:defRPr/>
            </a:lvl6pPr>
            <a:lvl7pPr marL="2740853" indent="0" algn="ctr">
              <a:buNone/>
              <a:defRPr/>
            </a:lvl7pPr>
            <a:lvl8pPr marL="3197661" indent="0" algn="ctr">
              <a:buNone/>
              <a:defRPr/>
            </a:lvl8pPr>
            <a:lvl9pPr marL="365446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4B50D-F931-5C4B-8A41-903C516DC9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6C8AC-199B-B841-B9C8-4EFF27F1B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09" indent="0">
              <a:buNone/>
              <a:defRPr sz="1800"/>
            </a:lvl2pPr>
            <a:lvl3pPr marL="913618" indent="0">
              <a:buNone/>
              <a:defRPr sz="1600"/>
            </a:lvl3pPr>
            <a:lvl4pPr marL="1370428" indent="0">
              <a:buNone/>
              <a:defRPr sz="1400"/>
            </a:lvl4pPr>
            <a:lvl5pPr marL="1827236" indent="0">
              <a:buNone/>
              <a:defRPr sz="1400"/>
            </a:lvl5pPr>
            <a:lvl6pPr marL="2284044" indent="0">
              <a:buNone/>
              <a:defRPr sz="1400"/>
            </a:lvl6pPr>
            <a:lvl7pPr marL="2740853" indent="0">
              <a:buNone/>
              <a:defRPr sz="1400"/>
            </a:lvl7pPr>
            <a:lvl8pPr marL="3197661" indent="0">
              <a:buNone/>
              <a:defRPr sz="1400"/>
            </a:lvl8pPr>
            <a:lvl9pPr marL="365446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F22BE-3467-3F4E-8CE6-6902835AAF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350C41E-A252-8A46-89CF-2ED6A8BD817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19A68-2CF9-5B46-A0DE-B70CBA986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4641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09" indent="0">
              <a:buNone/>
              <a:defRPr sz="2000" b="1"/>
            </a:lvl2pPr>
            <a:lvl3pPr marL="913618" indent="0">
              <a:buNone/>
              <a:defRPr sz="1800" b="1"/>
            </a:lvl3pPr>
            <a:lvl4pPr marL="1370428" indent="0">
              <a:buNone/>
              <a:defRPr sz="1600" b="1"/>
            </a:lvl4pPr>
            <a:lvl5pPr marL="1827236" indent="0">
              <a:buNone/>
              <a:defRPr sz="1600" b="1"/>
            </a:lvl5pPr>
            <a:lvl6pPr marL="2284044" indent="0">
              <a:buNone/>
              <a:defRPr sz="1600" b="1"/>
            </a:lvl6pPr>
            <a:lvl7pPr marL="2740853" indent="0">
              <a:buNone/>
              <a:defRPr sz="1600" b="1"/>
            </a:lvl7pPr>
            <a:lvl8pPr marL="3197661" indent="0">
              <a:buNone/>
              <a:defRPr sz="1600" b="1"/>
            </a:lvl8pPr>
            <a:lvl9pPr marL="365446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09" indent="0">
              <a:buNone/>
              <a:defRPr sz="2000" b="1"/>
            </a:lvl2pPr>
            <a:lvl3pPr marL="913618" indent="0">
              <a:buNone/>
              <a:defRPr sz="1800" b="1"/>
            </a:lvl3pPr>
            <a:lvl4pPr marL="1370428" indent="0">
              <a:buNone/>
              <a:defRPr sz="1600" b="1"/>
            </a:lvl4pPr>
            <a:lvl5pPr marL="1827236" indent="0">
              <a:buNone/>
              <a:defRPr sz="1600" b="1"/>
            </a:lvl5pPr>
            <a:lvl6pPr marL="2284044" indent="0">
              <a:buNone/>
              <a:defRPr sz="1600" b="1"/>
            </a:lvl6pPr>
            <a:lvl7pPr marL="2740853" indent="0">
              <a:buNone/>
              <a:defRPr sz="1600" b="1"/>
            </a:lvl7pPr>
            <a:lvl8pPr marL="3197661" indent="0">
              <a:buNone/>
              <a:defRPr sz="1600" b="1"/>
            </a:lvl8pPr>
            <a:lvl9pPr marL="365446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780D7-1BFF-3748-9913-5B5A348F1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70F81-1A53-2143-8555-E1CAEAA9C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6E195-DE20-2D4E-ADB6-A530EC715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09" indent="0">
              <a:buNone/>
              <a:defRPr sz="1200"/>
            </a:lvl2pPr>
            <a:lvl3pPr marL="913618" indent="0">
              <a:buNone/>
              <a:defRPr sz="1000"/>
            </a:lvl3pPr>
            <a:lvl4pPr marL="1370428" indent="0">
              <a:buNone/>
              <a:defRPr sz="900"/>
            </a:lvl4pPr>
            <a:lvl5pPr marL="1827236" indent="0">
              <a:buNone/>
              <a:defRPr sz="900"/>
            </a:lvl5pPr>
            <a:lvl6pPr marL="2284044" indent="0">
              <a:buNone/>
              <a:defRPr sz="900"/>
            </a:lvl6pPr>
            <a:lvl7pPr marL="2740853" indent="0">
              <a:buNone/>
              <a:defRPr sz="900"/>
            </a:lvl7pPr>
            <a:lvl8pPr marL="3197661" indent="0">
              <a:buNone/>
              <a:defRPr sz="900"/>
            </a:lvl8pPr>
            <a:lvl9pPr marL="365446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440F6-EED0-F943-9119-F76561CAA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09" indent="0">
              <a:buNone/>
              <a:defRPr sz="2800"/>
            </a:lvl2pPr>
            <a:lvl3pPr marL="913618" indent="0">
              <a:buNone/>
              <a:defRPr sz="2400"/>
            </a:lvl3pPr>
            <a:lvl4pPr marL="1370428" indent="0">
              <a:buNone/>
              <a:defRPr sz="2000"/>
            </a:lvl4pPr>
            <a:lvl5pPr marL="1827236" indent="0">
              <a:buNone/>
              <a:defRPr sz="2000"/>
            </a:lvl5pPr>
            <a:lvl6pPr marL="2284044" indent="0">
              <a:buNone/>
              <a:defRPr sz="2000"/>
            </a:lvl6pPr>
            <a:lvl7pPr marL="2740853" indent="0">
              <a:buNone/>
              <a:defRPr sz="2000"/>
            </a:lvl7pPr>
            <a:lvl8pPr marL="3197661" indent="0">
              <a:buNone/>
              <a:defRPr sz="2000"/>
            </a:lvl8pPr>
            <a:lvl9pPr marL="365446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09" indent="0">
              <a:buNone/>
              <a:defRPr sz="1200"/>
            </a:lvl2pPr>
            <a:lvl3pPr marL="913618" indent="0">
              <a:buNone/>
              <a:defRPr sz="1000"/>
            </a:lvl3pPr>
            <a:lvl4pPr marL="1370428" indent="0">
              <a:buNone/>
              <a:defRPr sz="900"/>
            </a:lvl4pPr>
            <a:lvl5pPr marL="1827236" indent="0">
              <a:buNone/>
              <a:defRPr sz="900"/>
            </a:lvl5pPr>
            <a:lvl6pPr marL="2284044" indent="0">
              <a:buNone/>
              <a:defRPr sz="900"/>
            </a:lvl6pPr>
            <a:lvl7pPr marL="2740853" indent="0">
              <a:buNone/>
              <a:defRPr sz="900"/>
            </a:lvl7pPr>
            <a:lvl8pPr marL="3197661" indent="0">
              <a:buNone/>
              <a:defRPr sz="900"/>
            </a:lvl8pPr>
            <a:lvl9pPr marL="365446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AB9F5-E9F4-B64F-94F1-774CFFE59B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6DB5A-327A-C642-903F-E0C3C4D7E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3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54B7D-0927-6C42-88BD-5831DDE2E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6" y="1981205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6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55685-5FC6-FD40-87B9-743023E84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6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2A985-88FA-8E46-A0F7-954EE29964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C0F44CB-CA50-BD47-9542-5CA228CAF7B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7067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9733" y="1600201"/>
            <a:ext cx="4047067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6C5A9-98CA-1942-ABFB-1057CFF1F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962400"/>
            <a:ext cx="6400800" cy="16621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12" descr="Horizontal_Logo_HighRes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76600"/>
            <a:ext cx="24384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4191003"/>
            <a:ext cx="5410200" cy="1281113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6858000" y="6391275"/>
            <a:ext cx="2057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B23CF30-A168-40BA-9874-17817A498784}" type="slidenum">
              <a:rPr lang="en-US" altLang="en-US" smtClean="0">
                <a:solidFill>
                  <a:prstClr val="black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838200" y="6381750"/>
            <a:ext cx="7543800" cy="476250"/>
          </a:xfrm>
        </p:spPr>
        <p:txBody>
          <a:bodyPr/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AF1E2D"/>
                </a:solidFill>
              </a:rPr>
              <a:t>www.StopTheClot.org</a:t>
            </a:r>
          </a:p>
        </p:txBody>
      </p:sp>
    </p:spTree>
    <p:extLst>
      <p:ext uri="{BB962C8B-B14F-4D97-AF65-F5344CB8AC3E}">
        <p14:creationId xmlns:p14="http://schemas.microsoft.com/office/powerpoint/2010/main" val="3012364450"/>
      </p:ext>
    </p:extLst>
  </p:cSld>
  <p:clrMapOvr>
    <a:masterClrMapping/>
  </p:clrMapOvr>
  <p:transition>
    <p:wipe dir="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07720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 sz="2400"/>
            </a:lvl1pPr>
            <a:lvl2pPr>
              <a:defRPr sz="22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534400" y="6391275"/>
            <a:ext cx="4572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E11F28D-1C09-4660-93F4-A5A6843EE4F9}" type="slidenum">
              <a:rPr lang="en-US" altLang="en-US" smtClean="0">
                <a:solidFill>
                  <a:srgbClr val="AF1E2D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AF1E2D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1143000" y="6381750"/>
            <a:ext cx="73152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AF1E2D"/>
                </a:solidFill>
              </a:rPr>
              <a:t>www.StopTheClot.org</a:t>
            </a:r>
          </a:p>
        </p:txBody>
      </p:sp>
    </p:spTree>
    <p:extLst>
      <p:ext uri="{BB962C8B-B14F-4D97-AF65-F5344CB8AC3E}">
        <p14:creationId xmlns:p14="http://schemas.microsoft.com/office/powerpoint/2010/main" val="1624762246"/>
      </p:ext>
    </p:extLst>
  </p:cSld>
  <p:clrMapOvr>
    <a:masterClrMapping/>
  </p:clrMapOvr>
  <p:transition>
    <p:wipe dir="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534400" y="6391275"/>
            <a:ext cx="4572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F8A7C394-D3B2-4B60-ADFB-5242221F75F9}" type="slidenum">
              <a:rPr lang="en-US" altLang="en-US" smtClean="0">
                <a:solidFill>
                  <a:srgbClr val="AF1E2D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AF1E2D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1143000" y="6381750"/>
            <a:ext cx="69342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AF1E2D"/>
                </a:solidFill>
              </a:rPr>
              <a:t>www.StopTheClot.org</a:t>
            </a:r>
          </a:p>
        </p:txBody>
      </p:sp>
    </p:spTree>
    <p:extLst>
      <p:ext uri="{BB962C8B-B14F-4D97-AF65-F5344CB8AC3E}">
        <p14:creationId xmlns:p14="http://schemas.microsoft.com/office/powerpoint/2010/main" val="161535547"/>
      </p:ext>
    </p:extLst>
  </p:cSld>
  <p:clrMapOvr>
    <a:masterClrMapping/>
  </p:clrMapOvr>
  <p:transition>
    <p:wipe dir="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077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buClr>
                <a:schemeClr val="accent2"/>
              </a:buCl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buClr>
                <a:schemeClr val="accent2"/>
              </a:buCl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534400" y="6391275"/>
            <a:ext cx="4572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DA4DE593-FB20-4CED-8216-7BD7D2BD22C2}" type="slidenum">
              <a:rPr lang="en-US" altLang="en-US" smtClean="0">
                <a:solidFill>
                  <a:srgbClr val="AF1E2D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AF1E2D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1143000" y="6381750"/>
            <a:ext cx="70104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AF1E2D"/>
                </a:solidFill>
              </a:rPr>
              <a:t>www.StopTheClot.org</a:t>
            </a:r>
          </a:p>
        </p:txBody>
      </p:sp>
    </p:spTree>
    <p:extLst>
      <p:ext uri="{BB962C8B-B14F-4D97-AF65-F5344CB8AC3E}">
        <p14:creationId xmlns:p14="http://schemas.microsoft.com/office/powerpoint/2010/main" val="2293056367"/>
      </p:ext>
    </p:extLst>
  </p:cSld>
  <p:clrMapOvr>
    <a:masterClrMapping/>
  </p:clrMapOvr>
  <p:transition>
    <p:wipe dir="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534400" y="6391275"/>
            <a:ext cx="4572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DE6C55B-6FE4-4294-B8EE-B6772EA93F22}" type="slidenum">
              <a:rPr lang="en-US" altLang="en-US" smtClean="0">
                <a:solidFill>
                  <a:srgbClr val="AF1E2D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AF1E2D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1143000" y="6381750"/>
            <a:ext cx="69342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AF1E2D"/>
                </a:solidFill>
              </a:rPr>
              <a:t>www.StopTheClot.org</a:t>
            </a:r>
          </a:p>
        </p:txBody>
      </p:sp>
    </p:spTree>
    <p:extLst>
      <p:ext uri="{BB962C8B-B14F-4D97-AF65-F5344CB8AC3E}">
        <p14:creationId xmlns:p14="http://schemas.microsoft.com/office/powerpoint/2010/main" val="297987733"/>
      </p:ext>
    </p:extLst>
  </p:cSld>
  <p:clrMapOvr>
    <a:masterClrMapping/>
  </p:clrMapOvr>
  <p:transition>
    <p:wipe dir="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077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534400" y="6391275"/>
            <a:ext cx="4572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DC0127BB-AE19-4F26-8E19-980E1EDB8B48}" type="slidenum">
              <a:rPr lang="en-US" altLang="en-US" smtClean="0">
                <a:solidFill>
                  <a:srgbClr val="AF1E2D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AF1E2D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1143000" y="6381750"/>
            <a:ext cx="68580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AF1E2D"/>
                </a:solidFill>
              </a:rPr>
              <a:t>www.StopTheClot.org</a:t>
            </a:r>
          </a:p>
        </p:txBody>
      </p:sp>
    </p:spTree>
    <p:extLst>
      <p:ext uri="{BB962C8B-B14F-4D97-AF65-F5344CB8AC3E}">
        <p14:creationId xmlns:p14="http://schemas.microsoft.com/office/powerpoint/2010/main" val="992349156"/>
      </p:ext>
    </p:extLst>
  </p:cSld>
  <p:clrMapOvr>
    <a:masterClrMapping/>
  </p:clrMapOvr>
  <p:transition>
    <p:wipe dir="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534400" y="6391275"/>
            <a:ext cx="4572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8675E741-D303-4404-956A-7D8330B4B11E}" type="slidenum">
              <a:rPr lang="en-US" altLang="en-US" smtClean="0">
                <a:solidFill>
                  <a:srgbClr val="AF1E2D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AF1E2D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1143000" y="6381750"/>
            <a:ext cx="69342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AF1E2D"/>
                </a:solidFill>
              </a:rPr>
              <a:t>www.StopTheClot.org</a:t>
            </a:r>
          </a:p>
        </p:txBody>
      </p:sp>
    </p:spTree>
    <p:extLst>
      <p:ext uri="{BB962C8B-B14F-4D97-AF65-F5344CB8AC3E}">
        <p14:creationId xmlns:p14="http://schemas.microsoft.com/office/powerpoint/2010/main" val="1151859096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9436860-6216-F543-B32B-1FC7389CAEF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57BD32B-44E7-AA45-A3B6-DE4110D1F22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B1F6828-D2AE-194D-B534-4CED4BAC14B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0737F67-EDA6-4E4D-A2E8-0E047299C98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B227283-1004-844A-BB75-9DF45683F68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1D2CC64-D006-B444-9E7E-FA94F99B99AB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99" tIns="45602" rIns="91199" bIns="456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99" tIns="45602" rIns="91199" bIns="456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99" tIns="45602" rIns="91199" bIns="45602" numCol="1" anchor="t" anchorCtr="0" compatLnSpc="1">
            <a:prstTxWarp prst="textNoShape">
              <a:avLst/>
            </a:prstTxWarp>
          </a:bodyPr>
          <a:lstStyle>
            <a:lvl1pPr defTabSz="456400" fontAlgn="auto">
              <a:spcBef>
                <a:spcPts val="0"/>
              </a:spcBef>
              <a:spcAft>
                <a:spcPts val="0"/>
              </a:spcAft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99" tIns="45602" rIns="91199" bIns="45602" numCol="1" anchor="t" anchorCtr="0" compatLnSpc="1">
            <a:prstTxWarp prst="textNoShape">
              <a:avLst/>
            </a:prstTxWarp>
          </a:bodyPr>
          <a:lstStyle>
            <a:lvl1pPr algn="ctr" defTabSz="456400" fontAlgn="auto">
              <a:spcBef>
                <a:spcPts val="0"/>
              </a:spcBef>
              <a:spcAft>
                <a:spcPts val="0"/>
              </a:spcAft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99" tIns="45602" rIns="91199" bIns="45602" numCol="1" anchor="t" anchorCtr="0" compatLnSpc="1">
            <a:prstTxWarp prst="textNoShape">
              <a:avLst/>
            </a:prstTxWarp>
          </a:bodyPr>
          <a:lstStyle>
            <a:lvl1pPr algn="r" defTabSz="456400" fontAlgn="auto">
              <a:spcBef>
                <a:spcPts val="0"/>
              </a:spcBef>
              <a:spcAft>
                <a:spcPts val="0"/>
              </a:spcAft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B39E07F4-FCFA-254D-85B3-D48877BEE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601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201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6802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403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33375" indent="-33337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3425" indent="-2762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31888" indent="-2190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89088" indent="-2190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44700" indent="-2190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08046" indent="-22801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64055" indent="-22801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0063" indent="-22801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76071" indent="-22801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6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11" algn="l" defTabSz="456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018" algn="l" defTabSz="456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028" algn="l" defTabSz="456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033" algn="l" defTabSz="456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039" algn="l" defTabSz="456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050" algn="l" defTabSz="456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057" algn="l" defTabSz="456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064" algn="l" defTabSz="4560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9" tIns="45681" rIns="91359" bIns="4568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9" tIns="45681" rIns="91359" bIns="456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9" tIns="45681" rIns="91359" bIns="45681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9" tIns="45681" rIns="91359" bIns="45681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9" tIns="45681" rIns="91359" bIns="45681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85B8A38D-1E65-ED4F-8394-609A87B98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680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361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042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723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34963" indent="-33496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5013" indent="-27781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35063" indent="-22066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92263" indent="-2206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49463" indent="-22066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2449" indent="-22840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69258" indent="-22840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6067" indent="-22840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2876" indent="-22840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68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09" algn="l" defTabSz="4568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18" algn="l" defTabSz="4568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28" algn="l" defTabSz="4568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36" algn="l" defTabSz="4568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44" algn="l" defTabSz="4568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853" algn="l" defTabSz="4568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661" algn="l" defTabSz="4568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469" algn="l" defTabSz="4568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5334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905000"/>
            <a:ext cx="8077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0600" name="AutoShape 8"/>
          <p:cNvSpPr>
            <a:spLocks noChangeArrowheads="1"/>
          </p:cNvSpPr>
          <p:nvPr/>
        </p:nvSpPr>
        <p:spPr bwMode="auto">
          <a:xfrm>
            <a:off x="168275" y="381000"/>
            <a:ext cx="8823325" cy="5943600"/>
          </a:xfrm>
          <a:prstGeom prst="roundRect">
            <a:avLst>
              <a:gd name="adj" fmla="val 11046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0601" name="Line 9"/>
          <p:cNvSpPr>
            <a:spLocks noChangeShapeType="1"/>
          </p:cNvSpPr>
          <p:nvPr userDrawn="1"/>
        </p:nvSpPr>
        <p:spPr bwMode="auto">
          <a:xfrm>
            <a:off x="457200" y="1371600"/>
            <a:ext cx="80772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</a:endParaRPr>
          </a:p>
        </p:txBody>
      </p:sp>
      <p:pic>
        <p:nvPicPr>
          <p:cNvPr id="1030" name="Picture 9" descr="Horizontal_Logo_HighRes.jpg"/>
          <p:cNvPicPr>
            <a:picLocks noChangeAspect="1"/>
          </p:cNvPicPr>
          <p:nvPr userDrawn="1"/>
        </p:nvPicPr>
        <p:blipFill>
          <a:blip r:embed="rId9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42000"/>
            <a:ext cx="24384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1"/>
          <p:cNvSpPr>
            <a:spLocks noGrp="1" noChangeArrowheads="1"/>
          </p:cNvSpPr>
          <p:nvPr>
            <p:ph type="ftr" sz="quarter" idx="3"/>
          </p:nvPr>
        </p:nvSpPr>
        <p:spPr>
          <a:xfrm>
            <a:off x="685800" y="6381750"/>
            <a:ext cx="7848600" cy="476250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AF1E2D"/>
                </a:solidFill>
              </a:rPr>
              <a:t>www.StopTheClot.org</a:t>
            </a:r>
          </a:p>
        </p:txBody>
      </p:sp>
    </p:spTree>
    <p:extLst>
      <p:ext uri="{BB962C8B-B14F-4D97-AF65-F5344CB8AC3E}">
        <p14:creationId xmlns:p14="http://schemas.microsoft.com/office/powerpoint/2010/main" val="173654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571500" y="597062"/>
            <a:ext cx="7772400" cy="2266950"/>
          </a:xfrm>
        </p:spPr>
        <p:txBody>
          <a:bodyPr/>
          <a:lstStyle/>
          <a:p>
            <a:pPr eaLnBrk="1" hangingPunct="1"/>
            <a:r>
              <a:rPr lang="en-US" altLang="en-US" sz="3600" i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Introduction to COVID-19 and </a:t>
            </a:r>
            <a:br>
              <a:rPr lang="en-US" altLang="en-US" sz="3600" i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 i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Complication of Blood Clots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1402080" y="4191000"/>
            <a:ext cx="6360160" cy="1281113"/>
          </a:xfrm>
        </p:spPr>
        <p:txBody>
          <a:bodyPr/>
          <a:lstStyle/>
          <a:p>
            <a:pPr eaLnBrk="1" hangingPunct="1"/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Samuel Berkman, MD</a:t>
            </a:r>
          </a:p>
          <a:p>
            <a:pPr eaLnBrk="1" hangingPunct="1"/>
            <a:r>
              <a:rPr lang="en-US" altLang="en-US" sz="1800" dirty="0" smtClean="0"/>
              <a:t>Clinical Professor of Medicine</a:t>
            </a:r>
          </a:p>
          <a:p>
            <a:pPr eaLnBrk="1" hangingPunct="1"/>
            <a:r>
              <a:rPr lang="en-US" altLang="en-US" sz="1800" dirty="0" smtClean="0"/>
              <a:t>UCLA-Hematology/Oncology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 eaLnBrk="1" hangingPunct="1"/>
            <a:fld id="{65997803-F73A-4981-9FE6-5CA566313EDD}" type="slidenum">
              <a:rPr lang="en-US" altLang="en-US" sz="1400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/>
              <a:t>1</a:t>
            </a:fld>
            <a:endParaRPr lang="en-US" altLang="en-US" sz="1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" y="6004249"/>
            <a:ext cx="7775510" cy="476250"/>
          </a:xfrm>
        </p:spPr>
        <p:txBody>
          <a:bodyPr/>
          <a:lstStyle/>
          <a:p>
            <a:pPr algn="r">
              <a:defRPr/>
            </a:pPr>
            <a:r>
              <a:rPr lang="en-US" b="0" dirty="0" smtClean="0">
                <a:solidFill>
                  <a:srgbClr val="AF1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www.stoptheclot.org</a:t>
            </a:r>
            <a:endParaRPr lang="en-US" b="0" dirty="0">
              <a:solidFill>
                <a:srgbClr val="AF1E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58539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832" y="311021"/>
            <a:ext cx="7772400" cy="1143000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Effectiveness of mask </a:t>
            </a:r>
            <a:endParaRPr lang="en-US" sz="4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32" y="1507605"/>
            <a:ext cx="7925116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620" y="5675989"/>
            <a:ext cx="59680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Fischer </a:t>
            </a:r>
            <a:r>
              <a:rPr lang="en-US" sz="1400" i="1" dirty="0" smtClean="0"/>
              <a:t>et al., Sci. Adv. 10.1126/sciadv.abd3083 (2020) </a:t>
            </a:r>
            <a:endParaRPr lang="en-US" sz="1400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30820"/>
            <a:ext cx="9144000" cy="301690"/>
          </a:xfrm>
          <a:solidFill>
            <a:srgbClr val="C00000"/>
          </a:solidFill>
        </p:spPr>
        <p:txBody>
          <a:bodyPr/>
          <a:lstStyle/>
          <a:p>
            <a:pPr algn="r"/>
            <a:r>
              <a:rPr lang="en-US" sz="1200" dirty="0" smtClean="0"/>
              <a:t>COVID-19 &amp; Blood Clots | www.stoptheclot.org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531" y="1745167"/>
            <a:ext cx="3098383" cy="4114800"/>
          </a:xfrm>
        </p:spPr>
        <p:txBody>
          <a:bodyPr/>
          <a:lstStyle/>
          <a:p>
            <a:pPr marL="0" indent="0">
              <a:buClr>
                <a:srgbClr val="0033CC"/>
              </a:buClr>
              <a:buSzPct val="100000"/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PCR Tests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0033CC"/>
              </a:buClr>
              <a:buSzPct val="100000"/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Detect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piece of the viral RNA specific to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SARS-CoV-2</a:t>
            </a:r>
          </a:p>
          <a:p>
            <a:pPr marL="0" indent="0">
              <a:buClr>
                <a:srgbClr val="0033CC"/>
              </a:buClr>
              <a:buSzPct val="100000"/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0033CC"/>
              </a:buClr>
              <a:buSzPct val="100000"/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Antigen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Tests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0033CC"/>
              </a:buClr>
              <a:buSzPct val="100000"/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Detect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parts of the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Nucleocapsid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protein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19CC0914-905A-4821-98EA-303890179D6F}"/>
              </a:ext>
            </a:extLst>
          </p:cNvPr>
          <p:cNvSpPr txBox="1">
            <a:spLocks/>
          </p:cNvSpPr>
          <p:nvPr/>
        </p:nvSpPr>
        <p:spPr bwMode="auto">
          <a:xfrm>
            <a:off x="65138" y="449928"/>
            <a:ext cx="8101286" cy="706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9pPr>
          </a:lstStyle>
          <a:p>
            <a:pPr defTabSz="914400"/>
            <a:r>
              <a:rPr lang="en-US" sz="4000" kern="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Diagnostic Tests for COVID-19</a:t>
            </a:r>
            <a:endParaRPr lang="en-US" sz="4000" kern="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10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B1782AA3-5925-4CE2-BE53-5F34EC1E33E4}"/>
              </a:ext>
            </a:extLst>
          </p:cNvPr>
          <p:cNvGrpSpPr/>
          <p:nvPr/>
        </p:nvGrpSpPr>
        <p:grpSpPr>
          <a:xfrm>
            <a:off x="4115781" y="1609336"/>
            <a:ext cx="4203486" cy="3888276"/>
            <a:chOff x="3760556" y="1971186"/>
            <a:chExt cx="4348502" cy="4174420"/>
          </a:xfrm>
        </p:grpSpPr>
        <p:pic>
          <p:nvPicPr>
            <p:cNvPr id="8" name="Picture 2" descr="See the source image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="" id="{BF6707CA-9F5D-4BA8-8F2D-CBF8EF40CB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7350" y="2034243"/>
              <a:ext cx="4271708" cy="411136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9" name="Oval 8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="" id="{A1FC017A-5811-412E-B988-938C11FD7255}"/>
                </a:ext>
              </a:extLst>
            </p:cNvPr>
            <p:cNvSpPr/>
            <p:nvPr/>
          </p:nvSpPr>
          <p:spPr bwMode="auto">
            <a:xfrm>
              <a:off x="3760556" y="1971186"/>
              <a:ext cx="1587751" cy="370991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-84" charset="0"/>
                <a:ea typeface="ＭＳ Ｐゴシック" pitchFamily="-84" charset="-128"/>
                <a:cs typeface="ＭＳ Ｐゴシック" pitchFamily="-84" charset="-128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="" id="{0198655A-F70B-4748-80F6-071BD34E2011}"/>
                </a:ext>
              </a:extLst>
            </p:cNvPr>
            <p:cNvSpPr/>
            <p:nvPr/>
          </p:nvSpPr>
          <p:spPr bwMode="auto">
            <a:xfrm>
              <a:off x="7130409" y="5630339"/>
              <a:ext cx="623405" cy="370991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84" charset="0"/>
                <a:ea typeface="ＭＳ Ｐゴシック" pitchFamily="-84" charset="-128"/>
                <a:cs typeface="ＭＳ Ｐゴシック" pitchFamily="-84" charset="-128"/>
              </a:endParaRPr>
            </a:p>
          </p:txBody>
        </p:sp>
      </p:grp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30820"/>
            <a:ext cx="9144000" cy="301690"/>
          </a:xfrm>
          <a:solidFill>
            <a:srgbClr val="C00000"/>
          </a:solidFill>
        </p:spPr>
        <p:txBody>
          <a:bodyPr/>
          <a:lstStyle/>
          <a:p>
            <a:pPr algn="r"/>
            <a:r>
              <a:rPr lang="en-US" sz="1200" dirty="0" smtClean="0"/>
              <a:t>COVID-19 &amp; Blood Clots | www.stoptheclot.org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5076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6E1E8A9B-9F33-44EF-94D9-119E885B8169}"/>
              </a:ext>
            </a:extLst>
          </p:cNvPr>
          <p:cNvSpPr txBox="1"/>
          <p:nvPr/>
        </p:nvSpPr>
        <p:spPr>
          <a:xfrm>
            <a:off x="550506" y="443659"/>
            <a:ext cx="65088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Covid-19  –  Antibody </a:t>
            </a:r>
            <a:r>
              <a:rPr lang="en-US" sz="4000" b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endParaRPr lang="en-US" sz="4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0506" y="1352812"/>
            <a:ext cx="46186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Antibodies are proteins produced by </a:t>
            </a:r>
            <a:r>
              <a:rPr lang="en-US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</a:p>
          <a:p>
            <a:r>
              <a:rPr lang="en-US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immune 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system to protect against the virus.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2DEA090C-EF2C-4EBF-9084-74D40F773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3" y="2024970"/>
            <a:ext cx="3834882" cy="37161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889239" y="2256519"/>
            <a:ext cx="393752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Antibody tests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detect the presence of </a:t>
            </a:r>
            <a:r>
              <a:rPr lang="en-US" u="sng" dirty="0">
                <a:latin typeface="Arial" panose="020B0604020202020204" pitchFamily="34" charset="0"/>
                <a:ea typeface="Times New Roman" panose="02020603050405020304" pitchFamily="18" charset="0"/>
              </a:rPr>
              <a:t>IgM and IgG antibodies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against SARS-CoV-2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Confirm past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infection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Confirm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immunity - for how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long?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Positive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test –  “Safety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Ticket?”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Help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open up the economy and get employees back to the workplace, in a safe way.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30820"/>
            <a:ext cx="9144000" cy="301690"/>
          </a:xfrm>
          <a:solidFill>
            <a:srgbClr val="C00000"/>
          </a:solidFill>
        </p:spPr>
        <p:txBody>
          <a:bodyPr/>
          <a:lstStyle/>
          <a:p>
            <a:pPr algn="r"/>
            <a:r>
              <a:rPr lang="en-US" sz="1200" dirty="0" smtClean="0"/>
              <a:t>COVID-19 &amp; Blood Clots | www.stoptheclot.org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2899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90" t="3592" r="1154"/>
          <a:stretch/>
        </p:blipFill>
        <p:spPr>
          <a:xfrm>
            <a:off x="1580243" y="1300366"/>
            <a:ext cx="5613038" cy="4674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30820"/>
            <a:ext cx="9144000" cy="301690"/>
          </a:xfrm>
          <a:solidFill>
            <a:srgbClr val="C00000"/>
          </a:solidFill>
        </p:spPr>
        <p:txBody>
          <a:bodyPr/>
          <a:lstStyle/>
          <a:p>
            <a:pPr algn="r"/>
            <a:r>
              <a:rPr lang="en-US" sz="1200" dirty="0" smtClean="0"/>
              <a:t>COVID-19 &amp; Blood Clots | www.stoptheclot.org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92330" y="421329"/>
            <a:ext cx="7496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Does PCR Testing for COVID-19 Work?</a:t>
            </a:r>
            <a:endParaRPr lang="en-US" sz="2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204" y="683182"/>
            <a:ext cx="7772400" cy="734008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weren’t US labs prepared?</a:t>
            </a:r>
            <a:endParaRPr lang="en-US" sz="4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204" y="1628772"/>
            <a:ext cx="7959116" cy="439610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 #1.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experience with pandemic</a:t>
            </a:r>
          </a:p>
          <a:p>
            <a:r>
              <a:rPr lang="en-US" sz="2400" dirty="0" smtClean="0"/>
              <a:t>The 2003 SARS outbreak in China, spread within months to two dozen countries in Europe, South America, North American and Asia</a:t>
            </a:r>
          </a:p>
          <a:p>
            <a:r>
              <a:rPr lang="en-US" sz="2400" dirty="0" smtClean="0"/>
              <a:t>Cases in North America were @115 and all travel-related</a:t>
            </a:r>
          </a:p>
          <a:p>
            <a:r>
              <a:rPr lang="en-US" sz="2400" dirty="0" smtClean="0"/>
              <a:t>Laboratories and manufacturers were not challenged for test development, nor was there a commercial incentive</a:t>
            </a:r>
          </a:p>
          <a:p>
            <a:r>
              <a:rPr lang="en-US" sz="2400" dirty="0" smtClean="0"/>
              <a:t>Laboratory response completely centered at CDC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 bwMode="auto">
          <a:xfrm>
            <a:off x="4895947" y="3433984"/>
            <a:ext cx="914303" cy="504379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30820"/>
            <a:ext cx="9144000" cy="301690"/>
          </a:xfrm>
          <a:solidFill>
            <a:srgbClr val="C00000"/>
          </a:solidFill>
        </p:spPr>
        <p:txBody>
          <a:bodyPr/>
          <a:lstStyle/>
          <a:p>
            <a:pPr algn="r"/>
            <a:r>
              <a:rPr lang="en-US" sz="1200" dirty="0" smtClean="0"/>
              <a:t>COVID-19 &amp; Blood Clots | www.stoptheclot.org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204" y="426007"/>
            <a:ext cx="7772400" cy="734008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weren’t US labs prepared?</a:t>
            </a:r>
            <a:endParaRPr lang="en-US" sz="4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204" y="1346197"/>
            <a:ext cx="8119771" cy="445452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 #2.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Regulatory Oversight</a:t>
            </a:r>
          </a:p>
          <a:p>
            <a:r>
              <a:rPr lang="en-US" sz="1800" u="sng" dirty="0" smtClean="0"/>
              <a:t>Problem</a:t>
            </a:r>
            <a:r>
              <a:rPr lang="en-US" sz="1800" dirty="0" smtClean="0"/>
              <a:t>: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smtClean="0"/>
              <a:t>FDA enforced regulations that made it difficult on hospitals, private laboratories, and companies to manufacture diagnostic tests in an emergency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/>
              <a:t>Tests could not be created “in laboratory” or manufactured without direct oversight and approval of the FDA. </a:t>
            </a:r>
          </a:p>
          <a:p>
            <a:pPr marL="457200" lvl="1" indent="0">
              <a:buNone/>
            </a:pPr>
            <a:endParaRPr lang="en-US" sz="1050" dirty="0" smtClean="0"/>
          </a:p>
          <a:p>
            <a:r>
              <a:rPr lang="en-US" sz="1800" u="sng" dirty="0" smtClean="0"/>
              <a:t>Solution</a:t>
            </a:r>
            <a:r>
              <a:rPr lang="en-US" sz="1800" dirty="0" smtClean="0"/>
              <a:t>: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smtClean="0"/>
              <a:t>FDA modified some of the most restrictive regulations (3/1/2020) </a:t>
            </a:r>
          </a:p>
          <a:p>
            <a:pPr lvl="1" indent="-342900">
              <a:buFont typeface="Wingdings" panose="05000000000000000000" pitchFamily="2" charset="2"/>
              <a:buChar char="Ø"/>
            </a:pPr>
            <a:r>
              <a:rPr lang="en-US" sz="1600" dirty="0" smtClean="0"/>
              <a:t>Allowed laboratories to develop high complexity molecular assays</a:t>
            </a:r>
          </a:p>
          <a:p>
            <a:pPr lvl="1" indent="-342900">
              <a:buFont typeface="Wingdings" panose="05000000000000000000" pitchFamily="2" charset="2"/>
              <a:buChar char="Ø"/>
            </a:pPr>
            <a:r>
              <a:rPr lang="en-US" sz="1600" dirty="0" smtClean="0"/>
              <a:t>Must submit test validation to the FDA within 2 weeks of test launch and supply comparative data with local health departments.</a:t>
            </a:r>
          </a:p>
          <a:p>
            <a:pPr marL="400050" lvl="1" indent="0">
              <a:buNone/>
            </a:pPr>
            <a:endParaRPr lang="en-US" sz="1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u="sng" dirty="0" smtClean="0"/>
              <a:t>Current approach</a:t>
            </a:r>
            <a:r>
              <a:rPr lang="en-US" sz="1800" dirty="0" smtClean="0"/>
              <a:t>: Emergency Use Authorization (EUA) has been granted to many manufacturers for COVID-19 related molecular assays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/>
              <a:t>First </a:t>
            </a:r>
            <a:r>
              <a:rPr lang="en-US" sz="1600" dirty="0" err="1" smtClean="0"/>
              <a:t>manufacturered</a:t>
            </a:r>
            <a:r>
              <a:rPr lang="en-US" sz="1600" dirty="0" smtClean="0"/>
              <a:t> test granted EUA status March 12, 2020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245095"/>
            <a:ext cx="9144000" cy="301690"/>
          </a:xfrm>
          <a:solidFill>
            <a:srgbClr val="C00000"/>
          </a:solidFill>
        </p:spPr>
        <p:txBody>
          <a:bodyPr/>
          <a:lstStyle/>
          <a:p>
            <a:pPr algn="r"/>
            <a:r>
              <a:rPr lang="en-US" sz="1200" dirty="0" smtClean="0"/>
              <a:t>COVID-19 &amp; Blood Clots | www.stoptheclot.org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4326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4640"/>
            <a:ext cx="7772400" cy="1143000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Delays</a:t>
            </a:r>
            <a:endParaRPr lang="en-US" sz="4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79600"/>
            <a:ext cx="7772400" cy="2824480"/>
          </a:xfrm>
        </p:spPr>
        <p:txBody>
          <a:bodyPr/>
          <a:lstStyle/>
          <a:p>
            <a:r>
              <a:rPr lang="en-US" dirty="0" smtClean="0"/>
              <a:t>Contaminated tests</a:t>
            </a:r>
          </a:p>
          <a:p>
            <a:r>
              <a:rPr lang="en-US" dirty="0" smtClean="0"/>
              <a:t>Problems getting swabs and VTM </a:t>
            </a:r>
          </a:p>
          <a:p>
            <a:r>
              <a:rPr lang="en-US" dirty="0" smtClean="0"/>
              <a:t>Now too many cases – hard to keep up with tests</a:t>
            </a:r>
            <a:endParaRPr lang="en-US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 bwMode="auto">
          <a:xfrm>
            <a:off x="0" y="6245095"/>
            <a:ext cx="9144000" cy="30169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smtClean="0"/>
              <a:t>COVID-19 &amp; Blood Clots | www.stoptheclot.org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680" y="211300"/>
            <a:ext cx="7772400" cy="9987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 Issues</a:t>
            </a:r>
            <a:endParaRPr lang="en-US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680" y="1377640"/>
            <a:ext cx="4061492" cy="436276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Allocation for PCR kits</a:t>
            </a:r>
          </a:p>
          <a:p>
            <a:r>
              <a:rPr lang="en-US" sz="1800" dirty="0" smtClean="0"/>
              <a:t>A*STAR assay kits have been ordered and currently available</a:t>
            </a:r>
          </a:p>
          <a:p>
            <a:r>
              <a:rPr lang="en-US" sz="1800" dirty="0" smtClean="0"/>
              <a:t>Adequate supply of RNA extraction reagents for extraction instruments ongoing</a:t>
            </a:r>
          </a:p>
          <a:p>
            <a:pPr marL="0" indent="0">
              <a:buNone/>
            </a:pPr>
            <a:endParaRPr lang="en-US" sz="1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Supply chain for flocked NP swabs and viral transport media</a:t>
            </a:r>
          </a:p>
          <a:p>
            <a:r>
              <a:rPr lang="en-US" sz="1800" dirty="0" smtClean="0"/>
              <a:t>Greatest area of concern – no NP swabs in the supply chain</a:t>
            </a:r>
          </a:p>
          <a:p>
            <a:r>
              <a:rPr lang="en-US" sz="1800" dirty="0" smtClean="0"/>
              <a:t>CSMC emergency manufactured VTM that may need to be used if orders are not filled by manufacturer  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Oval 4"/>
          <p:cNvSpPr/>
          <p:nvPr/>
        </p:nvSpPr>
        <p:spPr bwMode="auto">
          <a:xfrm flipH="1" flipV="1">
            <a:off x="731517" y="4145278"/>
            <a:ext cx="3047999" cy="345441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0" y="6214395"/>
            <a:ext cx="9144000" cy="30169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smtClean="0"/>
              <a:t>COVID-19 &amp; Blood Clots | www.stoptheclot.org</a:t>
            </a:r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13465"/>
          <a:stretch/>
        </p:blipFill>
        <p:spPr>
          <a:xfrm>
            <a:off x="4977114" y="1493198"/>
            <a:ext cx="2688197" cy="4247202"/>
          </a:xfrm>
          <a:prstGeom prst="rect">
            <a:avLst/>
          </a:prstGeom>
          <a:ln>
            <a:solidFill>
              <a:schemeClr val="accent4">
                <a:lumMod val="2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to Test?</a:t>
            </a:r>
            <a:endParaRPr lang="en-US" sz="4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2275840"/>
          </a:xfrm>
        </p:spPr>
        <p:txBody>
          <a:bodyPr/>
          <a:lstStyle/>
          <a:p>
            <a:r>
              <a:rPr lang="en-US" sz="2400" dirty="0" smtClean="0"/>
              <a:t>Symptomatic patients</a:t>
            </a:r>
          </a:p>
          <a:p>
            <a:r>
              <a:rPr lang="en-US" sz="2400" dirty="0" smtClean="0"/>
              <a:t>Nursing homes</a:t>
            </a:r>
          </a:p>
          <a:p>
            <a:r>
              <a:rPr lang="en-US" sz="2400" dirty="0" smtClean="0"/>
              <a:t>Hospitalized patients</a:t>
            </a:r>
          </a:p>
          <a:p>
            <a:r>
              <a:rPr lang="en-US" sz="2400" dirty="0" smtClean="0"/>
              <a:t>Prior to immune modulating therapy</a:t>
            </a:r>
            <a:endParaRPr lang="en-US" sz="2400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 bwMode="auto">
          <a:xfrm>
            <a:off x="0" y="5902000"/>
            <a:ext cx="9144000" cy="30169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smtClean="0"/>
              <a:t>COVID-19 &amp; Blood Clots | www.stoptheclot.org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76300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to get tested?</a:t>
            </a:r>
            <a:endParaRPr lang="en-US" sz="4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12845"/>
            <a:ext cx="7772400" cy="4114800"/>
          </a:xfrm>
        </p:spPr>
        <p:txBody>
          <a:bodyPr/>
          <a:lstStyle/>
          <a:p>
            <a:r>
              <a:rPr lang="en-US" sz="2400" dirty="0" smtClean="0"/>
              <a:t>Call your doctor</a:t>
            </a:r>
          </a:p>
          <a:p>
            <a:r>
              <a:rPr lang="en-US" sz="2400" dirty="0" smtClean="0"/>
              <a:t>Hospital lab</a:t>
            </a:r>
          </a:p>
          <a:p>
            <a:r>
              <a:rPr lang="en-US" sz="2400" dirty="0" smtClean="0"/>
              <a:t>Commercial lab</a:t>
            </a:r>
          </a:p>
          <a:p>
            <a:r>
              <a:rPr lang="en-US" sz="2400" dirty="0" smtClean="0"/>
              <a:t>Local public health</a:t>
            </a:r>
          </a:p>
          <a:p>
            <a:r>
              <a:rPr lang="en-US" sz="2400" dirty="0" smtClean="0"/>
              <a:t>Takes 15 min to several hours</a:t>
            </a:r>
          </a:p>
          <a:p>
            <a:r>
              <a:rPr lang="en-US" sz="2400" dirty="0" smtClean="0"/>
              <a:t>Few false positives but considerable false negatives </a:t>
            </a:r>
            <a:endParaRPr lang="en-US" sz="2400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 bwMode="auto">
          <a:xfrm>
            <a:off x="0" y="6203690"/>
            <a:ext cx="9144000" cy="30169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smtClean="0"/>
              <a:t>COVID-19 &amp; Blood Clots | www.stoptheclot.org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42194"/>
            <a:ext cx="9144000" cy="1143000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chemeClr val="tx1"/>
                </a:solidFill>
              </a:rPr>
              <a:t>   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 of Disease</a:t>
            </a:r>
            <a:endParaRPr lang="en-US" sz="4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341" y="4243509"/>
            <a:ext cx="8498526" cy="76757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 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en-US" sz="2400" dirty="0" err="1" smtClean="0"/>
              <a:t>rona</a:t>
            </a:r>
            <a:r>
              <a:rPr lang="en-US" sz="2400" dirty="0" smtClean="0"/>
              <a:t>       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</a:t>
            </a:r>
            <a:r>
              <a:rPr lang="en-US" sz="2400" dirty="0" err="1" smtClean="0"/>
              <a:t>rus</a:t>
            </a:r>
            <a:r>
              <a:rPr lang="en-US" sz="2400" dirty="0" smtClean="0"/>
              <a:t>     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2400" dirty="0" smtClean="0"/>
              <a:t>isease    described in 20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30820"/>
            <a:ext cx="9144000" cy="301690"/>
          </a:xfrm>
          <a:solidFill>
            <a:srgbClr val="C00000"/>
          </a:solidFill>
        </p:spPr>
        <p:txBody>
          <a:bodyPr/>
          <a:lstStyle/>
          <a:p>
            <a:pPr algn="r"/>
            <a:r>
              <a:rPr lang="en-US" sz="1200" dirty="0" smtClean="0"/>
              <a:t>COVID-19 &amp; Blood Clots | www.stoptheclot.org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" y="229269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 O  V  I  D - 19	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ight Brace 12"/>
          <p:cNvSpPr/>
          <p:nvPr/>
        </p:nvSpPr>
        <p:spPr bwMode="auto">
          <a:xfrm rot="16200000" flipH="1">
            <a:off x="6179382" y="2846339"/>
            <a:ext cx="422227" cy="886408"/>
          </a:xfrm>
          <a:prstGeom prst="rightBrace">
            <a:avLst>
              <a:gd name="adj1" fmla="val 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4" name="Right Brace 13"/>
          <p:cNvSpPr/>
          <p:nvPr/>
        </p:nvSpPr>
        <p:spPr bwMode="auto">
          <a:xfrm rot="16200000" flipH="1">
            <a:off x="4825050" y="3100915"/>
            <a:ext cx="422229" cy="442246"/>
          </a:xfrm>
          <a:prstGeom prst="rightBrace">
            <a:avLst>
              <a:gd name="adj1" fmla="val 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5" name="Right Brace 14"/>
          <p:cNvSpPr/>
          <p:nvPr/>
        </p:nvSpPr>
        <p:spPr bwMode="auto">
          <a:xfrm rot="16200000" flipH="1">
            <a:off x="3700746" y="2822212"/>
            <a:ext cx="422227" cy="984377"/>
          </a:xfrm>
          <a:prstGeom prst="rightBrace">
            <a:avLst>
              <a:gd name="adj1" fmla="val 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6" name="Right Brace 15"/>
          <p:cNvSpPr/>
          <p:nvPr/>
        </p:nvSpPr>
        <p:spPr bwMode="auto">
          <a:xfrm rot="16200000" flipH="1">
            <a:off x="2050593" y="2676221"/>
            <a:ext cx="422228" cy="1276357"/>
          </a:xfrm>
          <a:prstGeom prst="rightBrace">
            <a:avLst>
              <a:gd name="adj1" fmla="val 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2128131" y="3330994"/>
            <a:ext cx="260026" cy="86803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7" name="Down Arrow 16"/>
          <p:cNvSpPr/>
          <p:nvPr/>
        </p:nvSpPr>
        <p:spPr bwMode="auto">
          <a:xfrm>
            <a:off x="6260482" y="3289543"/>
            <a:ext cx="260026" cy="86803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" name="Down Arrow 17"/>
          <p:cNvSpPr/>
          <p:nvPr/>
        </p:nvSpPr>
        <p:spPr bwMode="auto">
          <a:xfrm>
            <a:off x="4906151" y="3329677"/>
            <a:ext cx="260026" cy="86803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9" name="Down Arrow 18"/>
          <p:cNvSpPr/>
          <p:nvPr/>
        </p:nvSpPr>
        <p:spPr bwMode="auto">
          <a:xfrm>
            <a:off x="3795010" y="3322038"/>
            <a:ext cx="260026" cy="86803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29640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Symptoms in COVID Patients</a:t>
            </a:r>
            <a:endParaRPr lang="en-US" sz="4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39240"/>
            <a:ext cx="7772400" cy="4069080"/>
          </a:xfrm>
        </p:spPr>
        <p:txBody>
          <a:bodyPr/>
          <a:lstStyle/>
          <a:p>
            <a:r>
              <a:rPr lang="en-US" sz="2400" dirty="0" smtClean="0"/>
              <a:t>Fever</a:t>
            </a:r>
          </a:p>
          <a:p>
            <a:r>
              <a:rPr lang="en-US" sz="2400" dirty="0" smtClean="0"/>
              <a:t>Cough</a:t>
            </a:r>
          </a:p>
          <a:p>
            <a:r>
              <a:rPr lang="en-US" sz="2400" dirty="0" smtClean="0"/>
              <a:t>Shortness of breath</a:t>
            </a:r>
          </a:p>
          <a:p>
            <a:r>
              <a:rPr lang="en-US" sz="2400" dirty="0" smtClean="0"/>
              <a:t>Sore throat</a:t>
            </a:r>
          </a:p>
          <a:p>
            <a:r>
              <a:rPr lang="en-US" sz="2400" dirty="0" smtClean="0"/>
              <a:t>Nasal congestion</a:t>
            </a:r>
          </a:p>
          <a:p>
            <a:r>
              <a:rPr lang="en-US" sz="2400" dirty="0" smtClean="0"/>
              <a:t>Loss of taste and smell</a:t>
            </a:r>
          </a:p>
          <a:p>
            <a:r>
              <a:rPr lang="en-US" sz="2400" dirty="0" smtClean="0"/>
              <a:t>Headaches</a:t>
            </a:r>
          </a:p>
          <a:p>
            <a:r>
              <a:rPr lang="en-US" sz="2400" dirty="0" smtClean="0"/>
              <a:t>Diarrhea</a:t>
            </a:r>
            <a:endParaRPr lang="en-US" sz="2400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 bwMode="auto">
          <a:xfrm>
            <a:off x="0" y="6203690"/>
            <a:ext cx="9144000" cy="30169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smtClean="0"/>
              <a:t>COVID-19 &amp; Blood Clots | www.stoptheclot.org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VENOUS SYSTE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71389" y="1270981"/>
            <a:ext cx="1917700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675" name="AutoShape 7"/>
          <p:cNvSpPr>
            <a:spLocks noChangeArrowheads="1"/>
          </p:cNvSpPr>
          <p:nvPr/>
        </p:nvSpPr>
        <p:spPr bwMode="auto">
          <a:xfrm rot="10800000">
            <a:off x="3352798" y="5105400"/>
            <a:ext cx="991585" cy="296256"/>
          </a:xfrm>
          <a:prstGeom prst="leftArrow">
            <a:avLst>
              <a:gd name="adj1" fmla="val 50000"/>
              <a:gd name="adj2" fmla="val 50818"/>
            </a:avLst>
          </a:prstGeom>
          <a:solidFill>
            <a:srgbClr val="C00000"/>
          </a:solidFill>
          <a:ln w="2857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156676" name="Oval 8"/>
          <p:cNvSpPr>
            <a:spLocks noChangeArrowheads="1"/>
          </p:cNvSpPr>
          <p:nvPr/>
        </p:nvSpPr>
        <p:spPr bwMode="auto">
          <a:xfrm>
            <a:off x="5067300" y="3267075"/>
            <a:ext cx="201613" cy="1524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156677" name="AutoShape 10"/>
          <p:cNvSpPr>
            <a:spLocks noChangeArrowheads="1"/>
          </p:cNvSpPr>
          <p:nvPr/>
        </p:nvSpPr>
        <p:spPr bwMode="auto">
          <a:xfrm rot="10800000">
            <a:off x="3476624" y="2438400"/>
            <a:ext cx="887413" cy="304851"/>
          </a:xfrm>
          <a:prstGeom prst="leftArrow">
            <a:avLst>
              <a:gd name="adj1" fmla="val 50000"/>
              <a:gd name="adj2" fmla="val 41592"/>
            </a:avLst>
          </a:prstGeom>
          <a:solidFill>
            <a:srgbClr val="C00000"/>
          </a:solidFill>
          <a:ln w="2857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6678" name="Line 11"/>
          <p:cNvSpPr>
            <a:spLocks noChangeShapeType="1"/>
          </p:cNvSpPr>
          <p:nvPr/>
        </p:nvSpPr>
        <p:spPr bwMode="auto">
          <a:xfrm rot="-10303712">
            <a:off x="5105400" y="4191000"/>
            <a:ext cx="1588" cy="3048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364037" y="4712320"/>
            <a:ext cx="812800" cy="1143000"/>
            <a:chOff x="5111" y="672"/>
            <a:chExt cx="1369" cy="1968"/>
          </a:xfrm>
        </p:grpSpPr>
        <p:pic>
          <p:nvPicPr>
            <p:cNvPr id="156696" name="Picture 15" descr="bs01083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11" y="672"/>
              <a:ext cx="1369" cy="1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6697" name="Oval 16"/>
            <p:cNvSpPr>
              <a:spLocks noChangeArrowheads="1"/>
            </p:cNvSpPr>
            <p:nvPr/>
          </p:nvSpPr>
          <p:spPr bwMode="auto">
            <a:xfrm>
              <a:off x="5486" y="798"/>
              <a:ext cx="864" cy="864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</p:grpSp>
      <p:sp>
        <p:nvSpPr>
          <p:cNvPr id="156680" name="Oval 17"/>
          <p:cNvSpPr>
            <a:spLocks noChangeArrowheads="1"/>
          </p:cNvSpPr>
          <p:nvPr/>
        </p:nvSpPr>
        <p:spPr bwMode="auto">
          <a:xfrm rot="1373130">
            <a:off x="4764441" y="4905549"/>
            <a:ext cx="117737" cy="236725"/>
          </a:xfrm>
          <a:prstGeom prst="ellipse">
            <a:avLst/>
          </a:prstGeom>
          <a:solidFill>
            <a:srgbClr val="C00000"/>
          </a:solidFill>
          <a:ln w="19050">
            <a:solidFill>
              <a:srgbClr val="C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156681" name="Line 18"/>
          <p:cNvSpPr>
            <a:spLocks noChangeShapeType="1"/>
          </p:cNvSpPr>
          <p:nvPr/>
        </p:nvSpPr>
        <p:spPr bwMode="auto">
          <a:xfrm flipH="1">
            <a:off x="4615178" y="4751844"/>
            <a:ext cx="169863" cy="47625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682" name="Line 19"/>
          <p:cNvSpPr>
            <a:spLocks noChangeShapeType="1"/>
          </p:cNvSpPr>
          <p:nvPr/>
        </p:nvSpPr>
        <p:spPr bwMode="auto">
          <a:xfrm flipH="1">
            <a:off x="4843167" y="4815542"/>
            <a:ext cx="169862" cy="47625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6683" name="Picture 22" descr="bs01083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90683">
            <a:off x="4476260" y="2504011"/>
            <a:ext cx="7794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684" name="Oval 23"/>
          <p:cNvSpPr>
            <a:spLocks noChangeArrowheads="1"/>
          </p:cNvSpPr>
          <p:nvPr/>
        </p:nvSpPr>
        <p:spPr bwMode="auto">
          <a:xfrm rot="890683">
            <a:off x="4740963" y="2606403"/>
            <a:ext cx="492125" cy="50165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156685" name="Line 24"/>
          <p:cNvSpPr>
            <a:spLocks noChangeShapeType="1"/>
          </p:cNvSpPr>
          <p:nvPr/>
        </p:nvSpPr>
        <p:spPr bwMode="auto">
          <a:xfrm rot="890683" flipH="1">
            <a:off x="4744479" y="2886638"/>
            <a:ext cx="473075" cy="131762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686" name="Line 25"/>
          <p:cNvSpPr>
            <a:spLocks noChangeShapeType="1"/>
          </p:cNvSpPr>
          <p:nvPr/>
        </p:nvSpPr>
        <p:spPr bwMode="auto">
          <a:xfrm rot="890683" flipH="1">
            <a:off x="4719289" y="2689476"/>
            <a:ext cx="473075" cy="131762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687" name="Oval 26"/>
          <p:cNvSpPr>
            <a:spLocks noChangeArrowheads="1"/>
          </p:cNvSpPr>
          <p:nvPr/>
        </p:nvSpPr>
        <p:spPr bwMode="auto">
          <a:xfrm>
            <a:off x="4828191" y="2771731"/>
            <a:ext cx="271462" cy="152400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pic>
        <p:nvPicPr>
          <p:cNvPr id="156688" name="Picture 27" descr="v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1737" y="1982773"/>
            <a:ext cx="2387181" cy="3156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6689" name="Picture 28" descr="DVT"/>
          <p:cNvPicPr>
            <a:picLocks noChangeAspect="1" noChangeArrowheads="1"/>
          </p:cNvPicPr>
          <p:nvPr/>
        </p:nvPicPr>
        <p:blipFill>
          <a:blip r:embed="rId6"/>
          <a:srcRect b="6000"/>
          <a:stretch>
            <a:fillRect/>
          </a:stretch>
        </p:blipFill>
        <p:spPr bwMode="auto">
          <a:xfrm>
            <a:off x="1044010" y="3865525"/>
            <a:ext cx="1991876" cy="1872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6690" name="Picture 29" descr="DVT PE"/>
          <p:cNvPicPr>
            <a:picLocks noChangeAspect="1" noChangeArrowheads="1"/>
          </p:cNvPicPr>
          <p:nvPr/>
        </p:nvPicPr>
        <p:blipFill>
          <a:blip r:embed="rId7"/>
          <a:srcRect t="3255" b="8136"/>
          <a:stretch>
            <a:fillRect/>
          </a:stretch>
        </p:blipFill>
        <p:spPr bwMode="auto">
          <a:xfrm>
            <a:off x="502106" y="1586364"/>
            <a:ext cx="2861425" cy="1871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6691" name="Text Box 31"/>
          <p:cNvSpPr txBox="1">
            <a:spLocks noChangeArrowheads="1"/>
          </p:cNvSpPr>
          <p:nvPr/>
        </p:nvSpPr>
        <p:spPr bwMode="auto">
          <a:xfrm>
            <a:off x="1044010" y="5703453"/>
            <a:ext cx="20749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4" charset="0"/>
              </a:rPr>
              <a:t>Deep Vein Thrombosis</a:t>
            </a:r>
          </a:p>
        </p:txBody>
      </p:sp>
      <p:sp>
        <p:nvSpPr>
          <p:cNvPr id="156692" name="Title 32"/>
          <p:cNvSpPr>
            <a:spLocks noGrp="1"/>
          </p:cNvSpPr>
          <p:nvPr>
            <p:ph type="title"/>
          </p:nvPr>
        </p:nvSpPr>
        <p:spPr>
          <a:xfrm>
            <a:off x="685800" y="180022"/>
            <a:ext cx="77724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 Vein Thrombosis (DVT)</a:t>
            </a:r>
            <a:br>
              <a:rPr lang="en-US" sz="3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Pulmonary Embolism (PE)</a:t>
            </a:r>
          </a:p>
        </p:txBody>
      </p:sp>
      <p:sp>
        <p:nvSpPr>
          <p:cNvPr id="156695" name="Text Box 30"/>
          <p:cNvSpPr txBox="1">
            <a:spLocks noChangeArrowheads="1"/>
          </p:cNvSpPr>
          <p:nvPr/>
        </p:nvSpPr>
        <p:spPr bwMode="auto">
          <a:xfrm>
            <a:off x="1501562" y="3443988"/>
            <a:ext cx="195527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4" charset="0"/>
              </a:rPr>
              <a:t>Pulmonary Embolism</a:t>
            </a:r>
          </a:p>
        </p:txBody>
      </p:sp>
      <p:sp>
        <p:nvSpPr>
          <p:cNvPr id="26" name="Footer Placeholder 3"/>
          <p:cNvSpPr txBox="1">
            <a:spLocks/>
          </p:cNvSpPr>
          <p:nvPr/>
        </p:nvSpPr>
        <p:spPr bwMode="auto">
          <a:xfrm>
            <a:off x="0" y="6263200"/>
            <a:ext cx="9144000" cy="30169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smtClean="0"/>
              <a:t>COVID-19 &amp; Blood Clots | www.stoptheclot.org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/>
          <p:cNvPicPr>
            <a:picLocks noChangeAspect="1" noChangeArrowheads="1"/>
          </p:cNvPicPr>
          <p:nvPr/>
        </p:nvPicPr>
        <p:blipFill rotWithShape="1">
          <a:blip r:embed="rId2"/>
          <a:srcRect t="6235" r="2926" b="17653"/>
          <a:stretch/>
        </p:blipFill>
        <p:spPr bwMode="auto">
          <a:xfrm>
            <a:off x="1557174" y="1254844"/>
            <a:ext cx="3129126" cy="421743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51920" y="240346"/>
            <a:ext cx="5175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 veins of the leg</a:t>
            </a:r>
            <a:endParaRPr lang="en-US" sz="36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88619" y="1338994"/>
            <a:ext cx="2624701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Deep veins of the right lower extremity. The paired </a:t>
            </a:r>
            <a:r>
              <a:rPr lang="en-US" sz="1400" dirty="0" err="1" smtClean="0"/>
              <a:t>tibial</a:t>
            </a:r>
            <a:r>
              <a:rPr lang="en-US" sz="1400" dirty="0" smtClean="0"/>
              <a:t> veins (anterior </a:t>
            </a:r>
            <a:r>
              <a:rPr lang="en-US" sz="1400" dirty="0" err="1" smtClean="0"/>
              <a:t>tibial</a:t>
            </a:r>
            <a:r>
              <a:rPr lang="en-US" sz="1400" dirty="0" smtClean="0"/>
              <a:t>, peroneal and posterior </a:t>
            </a:r>
            <a:r>
              <a:rPr lang="en-US" sz="1400" dirty="0" err="1" smtClean="0"/>
              <a:t>tibial</a:t>
            </a:r>
            <a:r>
              <a:rPr lang="en-US" sz="1400" dirty="0" smtClean="0"/>
              <a:t>) are shown with their adjacent arteries. </a:t>
            </a:r>
          </a:p>
          <a:p>
            <a:endParaRPr lang="en-US" sz="1400" dirty="0"/>
          </a:p>
          <a:p>
            <a:r>
              <a:rPr lang="en-US" sz="1400" dirty="0" smtClean="0"/>
              <a:t>The bridging veins between the paired veins are also demonstrated. The popliteal and femoral veins are paired as well (omitted from the diagram); however, one usually dominate in size over the other.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057" y="5538952"/>
            <a:ext cx="3261360" cy="157002"/>
          </a:xfrm>
          <a:prstGeom prst="rect">
            <a:avLst/>
          </a:prstGeom>
        </p:spPr>
      </p:pic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0" y="5902000"/>
            <a:ext cx="9144000" cy="30169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smtClean="0"/>
              <a:t>COVID-19 &amp; Blood Clots | www.stoptheclot.org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695959" y="446553"/>
            <a:ext cx="8376921" cy="874247"/>
          </a:xfrm>
        </p:spPr>
        <p:txBody>
          <a:bodyPr/>
          <a:lstStyle/>
          <a:p>
            <a:pPr algn="l"/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BURDEN OF VTE: PUTTING IT IN PERSPECTIVE</a:t>
            </a:r>
          </a:p>
        </p:txBody>
      </p:sp>
      <p:pic>
        <p:nvPicPr>
          <p:cNvPr id="75779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7079" y="1670120"/>
            <a:ext cx="7249121" cy="3579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ooter Placeholder 3"/>
          <p:cNvSpPr txBox="1">
            <a:spLocks/>
          </p:cNvSpPr>
          <p:nvPr/>
        </p:nvSpPr>
        <p:spPr bwMode="auto">
          <a:xfrm>
            <a:off x="0" y="5902000"/>
            <a:ext cx="9144000" cy="30169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smtClean="0"/>
              <a:t>COVID-19 &amp; Blood Clots | www.stoptheclot.org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6773"/>
            <a:ext cx="7772400" cy="1330403"/>
          </a:xfrm>
        </p:spPr>
        <p:txBody>
          <a:bodyPr/>
          <a:lstStyle/>
          <a:p>
            <a:pPr algn="l"/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Endothelialitis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Thrombosis </a:t>
            </a:r>
            <a:endParaRPr lang="en-US" sz="36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50" t="1" r="1668" b="1620"/>
          <a:stretch/>
        </p:blipFill>
        <p:spPr>
          <a:xfrm>
            <a:off x="979714" y="1607106"/>
            <a:ext cx="6997959" cy="3744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 4"/>
          <p:cNvSpPr/>
          <p:nvPr/>
        </p:nvSpPr>
        <p:spPr bwMode="auto">
          <a:xfrm>
            <a:off x="4150505" y="4369164"/>
            <a:ext cx="1504091" cy="117922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866257" y="2426725"/>
            <a:ext cx="914400" cy="9144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5055" y="5401826"/>
            <a:ext cx="2211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Taken from </a:t>
            </a:r>
            <a:r>
              <a:rPr lang="en-US" sz="1400" dirty="0" err="1" smtClean="0"/>
              <a:t>Iba</a:t>
            </a:r>
            <a:r>
              <a:rPr lang="en-US" sz="1400" dirty="0" smtClean="0"/>
              <a:t> et al 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613302" y="15571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Footer Placeholder 3"/>
          <p:cNvSpPr txBox="1">
            <a:spLocks/>
          </p:cNvSpPr>
          <p:nvPr/>
        </p:nvSpPr>
        <p:spPr bwMode="auto">
          <a:xfrm>
            <a:off x="0" y="6245095"/>
            <a:ext cx="9144000" cy="30169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smtClean="0"/>
              <a:t>COVID-19 &amp; Blood Clots | www.stoptheclot.org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682"/>
            <a:ext cx="7772400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CORONAVIRUS </a:t>
            </a:r>
            <a:endParaRPr lang="en-US" sz="4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023"/>
          <a:stretch/>
        </p:blipFill>
        <p:spPr>
          <a:xfrm>
            <a:off x="1295335" y="1631302"/>
            <a:ext cx="6553329" cy="3997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0" y="6245095"/>
            <a:ext cx="9144000" cy="30169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smtClean="0"/>
              <a:t>COVID-19 &amp; Blood Clots | www.stoptheclot.org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7004"/>
            <a:ext cx="7772400" cy="1143000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Relaxed endothelium</a:t>
            </a:r>
            <a:endParaRPr lang="en-US" sz="4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265" b="3398"/>
          <a:stretch/>
        </p:blipFill>
        <p:spPr>
          <a:xfrm>
            <a:off x="1633052" y="2024743"/>
            <a:ext cx="5877895" cy="3305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0" y="6245095"/>
            <a:ext cx="9144000" cy="30169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smtClean="0"/>
              <a:t>COVID-19 &amp; Blood Clots | www.stoptheclot.org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4367"/>
            <a:ext cx="7772400" cy="1041919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Activated endothelium </a:t>
            </a:r>
            <a:endParaRPr lang="en-US" sz="4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743" r="7264" b="5432"/>
          <a:stretch/>
        </p:blipFill>
        <p:spPr>
          <a:xfrm>
            <a:off x="1622387" y="1987420"/>
            <a:ext cx="5767458" cy="3595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0" y="6245095"/>
            <a:ext cx="9144000" cy="30169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smtClean="0"/>
              <a:t>COVID-19 &amp; Blood Clots | www.stoptheclot.org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220" y="375923"/>
            <a:ext cx="7772400" cy="1143000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Messages from Dr. </a:t>
            </a:r>
            <a:r>
              <a:rPr lang="en-US" sz="40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Fauci</a:t>
            </a:r>
            <a:endParaRPr lang="en-US" sz="4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561" y="2041996"/>
            <a:ext cx="6157718" cy="3832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0" y="6245095"/>
            <a:ext cx="9144000" cy="30169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smtClean="0"/>
              <a:t>COVID-19 &amp; Blood Clots | www.stoptheclot.org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Messages</a:t>
            </a:r>
            <a:endParaRPr lang="en-US" sz="4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Wear masks</a:t>
            </a:r>
          </a:p>
          <a:p>
            <a:r>
              <a:rPr lang="en-US" dirty="0" smtClean="0"/>
              <a:t>Distance</a:t>
            </a:r>
          </a:p>
          <a:p>
            <a:r>
              <a:rPr lang="en-US" dirty="0" smtClean="0"/>
              <a:t>Wash hands</a:t>
            </a:r>
          </a:p>
          <a:p>
            <a:r>
              <a:rPr lang="en-US" dirty="0" smtClean="0"/>
              <a:t>Avoid all crowds</a:t>
            </a:r>
          </a:p>
          <a:p>
            <a:r>
              <a:rPr lang="en-US" dirty="0" smtClean="0"/>
              <a:t>Outside better </a:t>
            </a:r>
            <a:r>
              <a:rPr lang="en-US" smtClean="0"/>
              <a:t>than inside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67067" y="410944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0" y="6245095"/>
            <a:ext cx="9144000" cy="30169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smtClean="0"/>
              <a:t>COVID-19 &amp; Blood Clots | www.stoptheclot.org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 of Disease</a:t>
            </a:r>
            <a:endParaRPr lang="en-US" sz="4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SARS-CoV2 = Severe acute respiratory syndrome- coronavirus II</a:t>
            </a:r>
            <a:endParaRPr lang="en-US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0" y="6267061"/>
            <a:ext cx="9144000" cy="30169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smtClean="0"/>
              <a:t>COVID-19 &amp; Blood Clots | www.stoptheclot.org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849" y="287609"/>
            <a:ext cx="7772400" cy="1143000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Cases in Children</a:t>
            </a:r>
            <a:endParaRPr lang="en-US" sz="4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229" y="1663181"/>
            <a:ext cx="6621640" cy="3940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0" y="6245095"/>
            <a:ext cx="9144000" cy="30169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smtClean="0"/>
              <a:t>COVID-19 &amp; Blood Clots | www.stoptheclot.org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184" y="451224"/>
            <a:ext cx="8131629" cy="798545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 Korea contacts by age  </a:t>
            </a:r>
            <a:endParaRPr lang="en-US" sz="4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214" y="1587335"/>
            <a:ext cx="8047570" cy="4223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 4"/>
          <p:cNvSpPr/>
          <p:nvPr/>
        </p:nvSpPr>
        <p:spPr bwMode="auto">
          <a:xfrm>
            <a:off x="3902922" y="2972579"/>
            <a:ext cx="1170203" cy="237995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902921" y="3427838"/>
            <a:ext cx="1170203" cy="271111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0" name="Footer Placeholder 3"/>
          <p:cNvSpPr txBox="1">
            <a:spLocks/>
          </p:cNvSpPr>
          <p:nvPr/>
        </p:nvSpPr>
        <p:spPr bwMode="auto">
          <a:xfrm>
            <a:off x="0" y="6245095"/>
            <a:ext cx="9144000" cy="30169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smtClean="0"/>
              <a:t>COVID-19 &amp; Blood Clots | www.stoptheclot.org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3902921" y="5440420"/>
            <a:ext cx="1284899" cy="319184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869" y="230932"/>
            <a:ext cx="8010331" cy="1143000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always just an acute disease </a:t>
            </a:r>
            <a:endParaRPr lang="en-US" sz="4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126"/>
          <a:stretch/>
        </p:blipFill>
        <p:spPr>
          <a:xfrm>
            <a:off x="1105705" y="1632857"/>
            <a:ext cx="6815985" cy="3946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0" y="6245095"/>
            <a:ext cx="9144000" cy="30169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smtClean="0"/>
              <a:t>COVID-19 &amp; Blood Clots | www.stoptheclot.org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 txBox="1">
            <a:spLocks/>
          </p:cNvSpPr>
          <p:nvPr/>
        </p:nvSpPr>
        <p:spPr bwMode="auto">
          <a:xfrm>
            <a:off x="0" y="6245095"/>
            <a:ext cx="9144000" cy="30169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smtClean="0"/>
              <a:t>COVID-19 &amp; Blood Clots | www.stoptheclot.org</a:t>
            </a:r>
            <a:endParaRPr lang="en-US" sz="1200" dirty="0"/>
          </a:p>
        </p:txBody>
      </p:sp>
      <p:sp>
        <p:nvSpPr>
          <p:cNvPr id="6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0A9B4734-F806-4141-AA79-E36E403D8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243" y="1"/>
            <a:ext cx="7543800" cy="1290918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Update on 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COVID-19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Vaccines 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29566774"/>
              </p:ext>
            </p:extLst>
          </p:nvPr>
        </p:nvGraphicFramePr>
        <p:xfrm>
          <a:off x="763913" y="-210749"/>
          <a:ext cx="7447026" cy="4077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80662" y="2191958"/>
            <a:ext cx="128918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Vaccines</a:t>
            </a:r>
          </a:p>
          <a:p>
            <a:pPr algn="ctr" fontAlgn="base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yet in</a:t>
            </a:r>
          </a:p>
          <a:p>
            <a:pPr algn="ctr" fontAlgn="base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trials</a:t>
            </a:r>
          </a:p>
          <a:p>
            <a:pPr algn="ctr" fontAlgn="base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39612" y="2181845"/>
            <a:ext cx="1290735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Vaccines</a:t>
            </a:r>
          </a:p>
          <a:p>
            <a:pPr algn="ctr" fontAlgn="base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large-scale efficacy &amp; safety trial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80927" y="2181845"/>
            <a:ext cx="131250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Vaccines</a:t>
            </a:r>
          </a:p>
          <a:p>
            <a:pPr algn="ctr" fontAlgn="base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tested in expanded safety trials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65784" y="2181845"/>
            <a:ext cx="1262743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vaccine safety at different doses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91245" y="2295436"/>
            <a:ext cx="1203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587053" y="2181845"/>
            <a:ext cx="1316815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Vaccines approved for early or limited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</a:t>
            </a:r>
          </a:p>
          <a:p>
            <a:pPr algn="ctr" fontAlgn="base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4A597C84-6BAD-44F5-90FA-11DBB9D14F72}"/>
              </a:ext>
            </a:extLst>
          </p:cNvPr>
          <p:cNvSpPr txBox="1"/>
          <p:nvPr/>
        </p:nvSpPr>
        <p:spPr>
          <a:xfrm>
            <a:off x="632133" y="4169444"/>
            <a:ext cx="76270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Moderna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collaboration with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NIH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started Phase 3 trials end of July.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Pfizer and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BioNTech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began Phase 3 trials at the end of July and plan to submit request for approval (NDA) to the FDA in October, anticipating Agency approval in December.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107AC99C-36EF-44FC-A135-30D8E1436EA7}"/>
              </a:ext>
            </a:extLst>
          </p:cNvPr>
          <p:cNvSpPr txBox="1"/>
          <p:nvPr/>
        </p:nvSpPr>
        <p:spPr>
          <a:xfrm>
            <a:off x="961799" y="5688719"/>
            <a:ext cx="25667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/>
              <a:t>The New York Times, August </a:t>
            </a:r>
            <a:r>
              <a:rPr lang="en-US" sz="1100" i="1" dirty="0"/>
              <a:t>20,2020</a:t>
            </a:r>
          </a:p>
        </p:txBody>
      </p:sp>
    </p:spTree>
    <p:extLst>
      <p:ext uri="{BB962C8B-B14F-4D97-AF65-F5344CB8AC3E}">
        <p14:creationId xmlns:p14="http://schemas.microsoft.com/office/powerpoint/2010/main" val="244233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180" y="432318"/>
            <a:ext cx="7772400" cy="939282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Collateral damage from COVID-19</a:t>
            </a:r>
            <a:endParaRPr lang="en-US" sz="36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825" y="1470505"/>
            <a:ext cx="7772400" cy="4114800"/>
          </a:xfrm>
        </p:spPr>
        <p:txBody>
          <a:bodyPr/>
          <a:lstStyle/>
          <a:p>
            <a:r>
              <a:rPr lang="en-US" sz="2800" dirty="0" smtClean="0"/>
              <a:t>Economics</a:t>
            </a:r>
          </a:p>
          <a:p>
            <a:r>
              <a:rPr lang="en-US" sz="2800" dirty="0" smtClean="0"/>
              <a:t>School  children</a:t>
            </a:r>
          </a:p>
          <a:p>
            <a:r>
              <a:rPr lang="en-US" sz="2800" dirty="0" smtClean="0"/>
              <a:t>College students</a:t>
            </a:r>
          </a:p>
          <a:p>
            <a:r>
              <a:rPr lang="en-US" sz="2800" dirty="0" smtClean="0"/>
              <a:t>Parents with children at home </a:t>
            </a:r>
          </a:p>
          <a:p>
            <a:r>
              <a:rPr lang="en-US" sz="2800" dirty="0" smtClean="0"/>
              <a:t>Patients without COVID needing elective procedures </a:t>
            </a:r>
          </a:p>
          <a:p>
            <a:r>
              <a:rPr lang="en-US" sz="2800" dirty="0" smtClean="0"/>
              <a:t>Mental health</a:t>
            </a:r>
          </a:p>
          <a:p>
            <a:r>
              <a:rPr lang="en-US" sz="2800" dirty="0" smtClean="0"/>
              <a:t>Health care worker jeopardy</a:t>
            </a:r>
            <a:endParaRPr lang="en-US" sz="2800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 bwMode="auto">
          <a:xfrm>
            <a:off x="0" y="6245095"/>
            <a:ext cx="9144000" cy="30169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4572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smtClean="0"/>
              <a:t>COVID-19 &amp; Blood Clots | www.stoptheclot.org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571500" y="597062"/>
            <a:ext cx="7772400" cy="2266950"/>
          </a:xfrm>
        </p:spPr>
        <p:txBody>
          <a:bodyPr/>
          <a:lstStyle/>
          <a:p>
            <a:pPr eaLnBrk="1" hangingPunct="1"/>
            <a:r>
              <a:rPr lang="en-US" altLang="en-US" sz="3600" i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Introduction to COVID-19 and </a:t>
            </a:r>
            <a:br>
              <a:rPr lang="en-US" altLang="en-US" sz="3600" i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 i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Complication of Blood Clots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1381760" y="4191000"/>
            <a:ext cx="6329680" cy="1281113"/>
          </a:xfrm>
        </p:spPr>
        <p:txBody>
          <a:bodyPr/>
          <a:lstStyle/>
          <a:p>
            <a:pPr eaLnBrk="1" hangingPunct="1"/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Samuel Berkman, MD</a:t>
            </a:r>
          </a:p>
          <a:p>
            <a:pPr eaLnBrk="1" hangingPunct="1"/>
            <a:r>
              <a:rPr lang="en-US" altLang="en-US" sz="1800" dirty="0" smtClean="0"/>
              <a:t>Clinical Professor of Medicine</a:t>
            </a:r>
          </a:p>
          <a:p>
            <a:pPr eaLnBrk="1" hangingPunct="1"/>
            <a:r>
              <a:rPr lang="en-US" altLang="en-US" sz="1800" dirty="0" smtClean="0"/>
              <a:t>UCLA-Hematology/Oncology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 eaLnBrk="1" hangingPunct="1"/>
            <a:fld id="{65997803-F73A-4981-9FE6-5CA566313EDD}" type="slidenum">
              <a:rPr lang="en-US" altLang="en-US" sz="1400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/>
              <a:t>35</a:t>
            </a:fld>
            <a:endParaRPr lang="en-US" altLang="en-US" sz="1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" y="6004249"/>
            <a:ext cx="7775510" cy="476250"/>
          </a:xfrm>
        </p:spPr>
        <p:txBody>
          <a:bodyPr/>
          <a:lstStyle/>
          <a:p>
            <a:pPr algn="r">
              <a:defRPr/>
            </a:pPr>
            <a:r>
              <a:rPr lang="en-US" b="0" dirty="0" smtClean="0">
                <a:solidFill>
                  <a:srgbClr val="AF1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www.stoptheclot.org</a:t>
            </a:r>
            <a:endParaRPr lang="en-US" b="0" dirty="0">
              <a:solidFill>
                <a:srgbClr val="AF1E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68271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55" y="0"/>
            <a:ext cx="7772400" cy="1752600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</a:t>
            </a:r>
            <a:endParaRPr lang="en-US" sz="4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55" y="1557954"/>
            <a:ext cx="7415245" cy="4669711"/>
          </a:xfrm>
        </p:spPr>
        <p:txBody>
          <a:bodyPr/>
          <a:lstStyle/>
          <a:p>
            <a:r>
              <a:rPr lang="en-US" dirty="0" smtClean="0"/>
              <a:t>Infectious diseases</a:t>
            </a:r>
          </a:p>
          <a:p>
            <a:r>
              <a:rPr lang="en-US" smtClean="0"/>
              <a:t>Communicable </a:t>
            </a:r>
            <a:r>
              <a:rPr lang="en-US" smtClean="0"/>
              <a:t>disease</a:t>
            </a:r>
            <a:endParaRPr lang="en-US" dirty="0" smtClean="0"/>
          </a:p>
          <a:p>
            <a:pPr marL="1257300" lvl="2" indent="-457200">
              <a:buFont typeface="Wingdings" panose="05000000000000000000" pitchFamily="2" charset="2"/>
              <a:buChar char="Ø"/>
            </a:pPr>
            <a:r>
              <a:rPr lang="en-US" dirty="0" smtClean="0"/>
              <a:t>Is it dangerous? </a:t>
            </a:r>
          </a:p>
          <a:p>
            <a:pPr marL="1257300" lvl="2" indent="-457200">
              <a:buFont typeface="Wingdings" panose="05000000000000000000" pitchFamily="2" charset="2"/>
              <a:buChar char="Ø"/>
            </a:pPr>
            <a:r>
              <a:rPr lang="en-US" dirty="0" smtClean="0"/>
              <a:t>Is it new? </a:t>
            </a:r>
          </a:p>
          <a:p>
            <a:pPr marL="1257300" lvl="2" indent="-457200">
              <a:buFont typeface="Wingdings" panose="05000000000000000000" pitchFamily="2" charset="2"/>
              <a:buChar char="Ø"/>
            </a:pPr>
            <a:r>
              <a:rPr lang="en-US" dirty="0" smtClean="0"/>
              <a:t>Route of infection?</a:t>
            </a:r>
          </a:p>
          <a:p>
            <a:r>
              <a:rPr lang="en-US" dirty="0" smtClean="0"/>
              <a:t> Epidemic - pandemic</a:t>
            </a:r>
          </a:p>
          <a:p>
            <a:r>
              <a:rPr lang="en-US" dirty="0" smtClean="0"/>
              <a:t>Containment</a:t>
            </a:r>
          </a:p>
          <a:p>
            <a:r>
              <a:rPr lang="en-US" dirty="0" smtClean="0"/>
              <a:t>Mitigation 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30820"/>
            <a:ext cx="9144000" cy="301690"/>
          </a:xfrm>
          <a:solidFill>
            <a:srgbClr val="C00000"/>
          </a:solidFill>
        </p:spPr>
        <p:txBody>
          <a:bodyPr/>
          <a:lstStyle/>
          <a:p>
            <a:pPr algn="r"/>
            <a:r>
              <a:rPr lang="en-US" sz="1200" dirty="0" smtClean="0"/>
              <a:t>COVID-19 &amp; Blood Clots | www.stoptheclot.org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Abbreviations  </a:t>
            </a:r>
            <a:endParaRPr lang="en-US" sz="4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82621"/>
            <a:ext cx="7772400" cy="4114800"/>
          </a:xfrm>
        </p:spPr>
        <p:txBody>
          <a:bodyPr/>
          <a:lstStyle/>
          <a:p>
            <a:r>
              <a:rPr lang="en-US" dirty="0" smtClean="0"/>
              <a:t>PPE: Personal protective equipment</a:t>
            </a:r>
          </a:p>
          <a:p>
            <a:r>
              <a:rPr lang="en-US" dirty="0" smtClean="0"/>
              <a:t>Respirator</a:t>
            </a:r>
          </a:p>
          <a:p>
            <a:r>
              <a:rPr lang="en-US" dirty="0" smtClean="0"/>
              <a:t>EUA: Emergency Use Authorization </a:t>
            </a:r>
          </a:p>
          <a:p>
            <a:r>
              <a:rPr lang="en-US" dirty="0" smtClean="0"/>
              <a:t>Ro: (pronounced R naught) Number each person infects </a:t>
            </a:r>
          </a:p>
          <a:p>
            <a:r>
              <a:rPr lang="en-US" dirty="0" smtClean="0"/>
              <a:t>RCT: Randomized clinical trial </a:t>
            </a:r>
          </a:p>
          <a:p>
            <a:r>
              <a:rPr lang="en-US" dirty="0" smtClean="0"/>
              <a:t>CT: Viral load 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30820"/>
            <a:ext cx="9144000" cy="301690"/>
          </a:xfrm>
          <a:solidFill>
            <a:srgbClr val="C00000"/>
          </a:solidFill>
        </p:spPr>
        <p:txBody>
          <a:bodyPr/>
          <a:lstStyle/>
          <a:p>
            <a:pPr algn="r"/>
            <a:r>
              <a:rPr lang="en-US" sz="1200" dirty="0" smtClean="0"/>
              <a:t>COVID-19 &amp; Blood Clots | www.stoptheclot.org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598" y="161730"/>
            <a:ext cx="7078495" cy="1143000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Flatten the Curve</a:t>
            </a:r>
            <a:endParaRPr lang="en-US" sz="4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6E6D53CC-5007-4C74-955E-F58C3FF65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5973" y="1136520"/>
            <a:ext cx="6436160" cy="495038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046334" y="1581366"/>
            <a:ext cx="18233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To flatten the curve, the number of cases that a given infected individual causes (Ro) must be </a:t>
            </a:r>
          </a:p>
          <a:p>
            <a:r>
              <a:rPr lang="en-US" sz="1600" dirty="0" smtClean="0"/>
              <a:t>below 1 </a:t>
            </a:r>
          </a:p>
          <a:p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144D2273-EDB1-4C5C-9F34-961BE1F0CC56}"/>
              </a:ext>
            </a:extLst>
          </p:cNvPr>
          <p:cNvSpPr txBox="1"/>
          <p:nvPr/>
        </p:nvSpPr>
        <p:spPr>
          <a:xfrm>
            <a:off x="7046334" y="4813803"/>
            <a:ext cx="12782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effectLst/>
              </a:rPr>
              <a:t>Harvard </a:t>
            </a:r>
            <a:r>
              <a:rPr lang="en-US" sz="1000" dirty="0" err="1">
                <a:effectLst/>
              </a:rPr>
              <a:t>Safra</a:t>
            </a:r>
            <a:r>
              <a:rPr lang="en-US" sz="1000" dirty="0">
                <a:effectLst/>
              </a:rPr>
              <a:t> Center and Harvard Global Health Institute </a:t>
            </a:r>
            <a:r>
              <a:rPr lang="en-US" sz="1000" i="0" dirty="0">
                <a:solidFill>
                  <a:srgbClr val="4E555C"/>
                </a:solidFill>
                <a:effectLst/>
                <a:latin typeface="Montserrat"/>
              </a:rPr>
              <a:t/>
            </a:r>
            <a:br>
              <a:rPr lang="en-US" sz="1000" i="0" dirty="0">
                <a:solidFill>
                  <a:srgbClr val="4E555C"/>
                </a:solidFill>
                <a:effectLst/>
                <a:latin typeface="Montserrat"/>
              </a:rPr>
            </a:br>
            <a:endParaRPr lang="en-US" sz="1000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53469"/>
            <a:ext cx="9144000" cy="301690"/>
          </a:xfrm>
          <a:solidFill>
            <a:srgbClr val="C00000"/>
          </a:solidFill>
        </p:spPr>
        <p:txBody>
          <a:bodyPr/>
          <a:lstStyle/>
          <a:p>
            <a:pPr algn="r"/>
            <a:r>
              <a:rPr lang="en-US" sz="1200" dirty="0" smtClean="0"/>
              <a:t>COVID-19 &amp; Blood Clots | www.stoptheclot.org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161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483895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Elsewhere</a:t>
            </a:r>
            <a:endParaRPr lang="en-US" sz="4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3895"/>
            <a:ext cx="7772400" cy="4919579"/>
          </a:xfrm>
        </p:spPr>
        <p:txBody>
          <a:bodyPr/>
          <a:lstStyle/>
          <a:p>
            <a:r>
              <a:rPr lang="en-US" sz="2800" dirty="0" smtClean="0"/>
              <a:t>South Korea, Hong Kong, Taiwan: restricted entry to returning residents</a:t>
            </a:r>
          </a:p>
          <a:p>
            <a:r>
              <a:rPr lang="en-US" sz="2800" dirty="0" smtClean="0"/>
              <a:t>Two-week quarantine</a:t>
            </a:r>
          </a:p>
          <a:p>
            <a:r>
              <a:rPr lang="en-US" sz="2800" dirty="0" smtClean="0"/>
              <a:t>South Korea, Hong Kong: Airport testing</a:t>
            </a:r>
          </a:p>
          <a:p>
            <a:r>
              <a:rPr lang="en-US" sz="2800" dirty="0" smtClean="0"/>
              <a:t>All positives to government facility</a:t>
            </a:r>
          </a:p>
          <a:p>
            <a:r>
              <a:rPr lang="en-US" sz="2800" dirty="0" smtClean="0"/>
              <a:t>Australia: Military enforced isolation, as of March 27</a:t>
            </a:r>
          </a:p>
          <a:p>
            <a:r>
              <a:rPr lang="en-US" sz="2800" dirty="0" smtClean="0"/>
              <a:t>Iceland: Run by scientists </a:t>
            </a:r>
            <a:endParaRPr lang="en-US" sz="280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30820"/>
            <a:ext cx="9144000" cy="301690"/>
          </a:xfrm>
          <a:solidFill>
            <a:srgbClr val="C00000"/>
          </a:solidFill>
        </p:spPr>
        <p:txBody>
          <a:bodyPr/>
          <a:lstStyle/>
          <a:p>
            <a:pPr algn="r"/>
            <a:r>
              <a:rPr lang="en-US" sz="1200" dirty="0" smtClean="0"/>
              <a:t>COVID-19 &amp; Blood Clots | www.stoptheclot.org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Issues to iron out </a:t>
            </a:r>
            <a:endParaRPr lang="en-US" sz="4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Breakdown in tests</a:t>
            </a:r>
          </a:p>
          <a:p>
            <a:r>
              <a:rPr lang="en-US" dirty="0" smtClean="0"/>
              <a:t>Lack of travel restrictions</a:t>
            </a:r>
          </a:p>
          <a:p>
            <a:r>
              <a:rPr lang="en-US" dirty="0" smtClean="0"/>
              <a:t>Confusion about masks</a:t>
            </a:r>
          </a:p>
          <a:p>
            <a:r>
              <a:rPr lang="en-US" dirty="0" smtClean="0"/>
              <a:t>Reversal of relationship between virus and economy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30820"/>
            <a:ext cx="9144000" cy="301690"/>
          </a:xfrm>
          <a:solidFill>
            <a:srgbClr val="C00000"/>
          </a:solidFill>
        </p:spPr>
        <p:txBody>
          <a:bodyPr/>
          <a:lstStyle/>
          <a:p>
            <a:pPr algn="r"/>
            <a:r>
              <a:rPr lang="en-US" sz="1200" dirty="0" smtClean="0"/>
              <a:t>COVID-19 &amp; Blood Clots | www.stoptheclot.org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977"/>
            <a:ext cx="7772400" cy="1410146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Different Masks</a:t>
            </a:r>
            <a:endParaRPr lang="en-US" sz="4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715" y="1479123"/>
            <a:ext cx="7179906" cy="4310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97008" y="5843490"/>
            <a:ext cx="59680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 Fischer et al., Sci. Adv. 10.1126/sciadv.abd3083 (2020) </a:t>
            </a:r>
            <a:endParaRPr lang="en-US" sz="1200" i="1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30820"/>
            <a:ext cx="9144000" cy="301690"/>
          </a:xfrm>
          <a:solidFill>
            <a:srgbClr val="C00000"/>
          </a:solidFill>
        </p:spPr>
        <p:txBody>
          <a:bodyPr/>
          <a:lstStyle/>
          <a:p>
            <a:pPr algn="r"/>
            <a:r>
              <a:rPr lang="en-US" sz="1200" dirty="0" smtClean="0"/>
              <a:t>COVID-19 &amp; Blood Clots | www.stoptheclot.org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 Presentation">
  <a:themeElements>
    <a:clrScheme name="Blank Presentatio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84" charset="0"/>
            <a:ea typeface="ＭＳ Ｐゴシック" pitchFamily="-84" charset="-128"/>
            <a:cs typeface="ＭＳ Ｐゴシック" pitchFamily="-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84" charset="0"/>
            <a:ea typeface="ＭＳ Ｐゴシック" pitchFamily="-84" charset="-128"/>
            <a:cs typeface="ＭＳ Ｐゴシック" pitchFamily="-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Blank Presentatio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tudio">
  <a:themeElements>
    <a:clrScheme name="NATT">
      <a:dk1>
        <a:sysClr val="windowText" lastClr="000000"/>
      </a:dk1>
      <a:lt1>
        <a:sysClr val="window" lastClr="FFFFFF"/>
      </a:lt1>
      <a:dk2>
        <a:srgbClr val="5C181D"/>
      </a:dk2>
      <a:lt2>
        <a:srgbClr val="FBEEC9"/>
      </a:lt2>
      <a:accent1>
        <a:srgbClr val="AF1E2D"/>
      </a:accent1>
      <a:accent2>
        <a:srgbClr val="C0AD9A"/>
      </a:accent2>
      <a:accent3>
        <a:srgbClr val="7C2128"/>
      </a:accent3>
      <a:accent4>
        <a:srgbClr val="8B7157"/>
      </a:accent4>
      <a:accent5>
        <a:srgbClr val="8BA472"/>
      </a:accent5>
      <a:accent6>
        <a:srgbClr val="F6D28A"/>
      </a:accent6>
      <a:hlink>
        <a:srgbClr val="AD1F1F"/>
      </a:hlink>
      <a:folHlink>
        <a:srgbClr val="FFC42F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1148</Words>
  <Application>Microsoft Office PowerPoint</Application>
  <PresentationFormat>On-screen Show (4:3)</PresentationFormat>
  <Paragraphs>205</Paragraphs>
  <Slides>35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ＭＳ Ｐゴシック</vt:lpstr>
      <vt:lpstr>Arial</vt:lpstr>
      <vt:lpstr>Arial Black</vt:lpstr>
      <vt:lpstr>Calibri</vt:lpstr>
      <vt:lpstr>Montserrat</vt:lpstr>
      <vt:lpstr>Times New Roman</vt:lpstr>
      <vt:lpstr>Verdana</vt:lpstr>
      <vt:lpstr>Wingdings</vt:lpstr>
      <vt:lpstr>1_Blank Presentation</vt:lpstr>
      <vt:lpstr>Blank Presentation</vt:lpstr>
      <vt:lpstr>2_Blank Presentation</vt:lpstr>
      <vt:lpstr>Studio</vt:lpstr>
      <vt:lpstr>Introduction to COVID-19 and  the Complication of Blood Clots</vt:lpstr>
      <vt:lpstr>   Name of Disease</vt:lpstr>
      <vt:lpstr>Name of Disease</vt:lpstr>
      <vt:lpstr>Definitions</vt:lpstr>
      <vt:lpstr>Common Abbreviations  </vt:lpstr>
      <vt:lpstr>Flatten the Curve</vt:lpstr>
      <vt:lpstr>Elsewhere</vt:lpstr>
      <vt:lpstr>Issues to iron out </vt:lpstr>
      <vt:lpstr> Different Masks</vt:lpstr>
      <vt:lpstr>Effectiveness of mask </vt:lpstr>
      <vt:lpstr>PowerPoint Presentation</vt:lpstr>
      <vt:lpstr>PowerPoint Presentation</vt:lpstr>
      <vt:lpstr>PowerPoint Presentation</vt:lpstr>
      <vt:lpstr>Why weren’t US labs prepared?</vt:lpstr>
      <vt:lpstr>Why weren’t US labs prepared?</vt:lpstr>
      <vt:lpstr>Testing Delays</vt:lpstr>
      <vt:lpstr>Potential Issues</vt:lpstr>
      <vt:lpstr>Who to Test?</vt:lpstr>
      <vt:lpstr>Where to get tested?</vt:lpstr>
      <vt:lpstr>Symptoms in COVID Patients</vt:lpstr>
      <vt:lpstr>Deep Vein Thrombosis (DVT) Pulmonary Embolism (PE)</vt:lpstr>
      <vt:lpstr>PowerPoint Presentation</vt:lpstr>
      <vt:lpstr>BURDEN OF VTE: PUTTING IT IN PERSPECTIVE</vt:lpstr>
      <vt:lpstr>Endothelialitis and Thrombosis </vt:lpstr>
      <vt:lpstr>CORONAVIRUS </vt:lpstr>
      <vt:lpstr>Relaxed endothelium</vt:lpstr>
      <vt:lpstr>Activated endothelium </vt:lpstr>
      <vt:lpstr>Messages from Dr. Fauci</vt:lpstr>
      <vt:lpstr>Messages</vt:lpstr>
      <vt:lpstr>Cases in Children</vt:lpstr>
      <vt:lpstr>South Korea contacts by age  </vt:lpstr>
      <vt:lpstr>Not always just an acute disease </vt:lpstr>
      <vt:lpstr>Update on COVID-19 Vaccines </vt:lpstr>
      <vt:lpstr>Collateral damage from COVID-19</vt:lpstr>
      <vt:lpstr>Introduction to COVID-19 and  the Complication of Blood Clots</vt:lpstr>
    </vt:vector>
  </TitlesOfParts>
  <Company>UCLA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Samuel    Berkman</dc:creator>
  <cp:lastModifiedBy>Lisa Fullam</cp:lastModifiedBy>
  <cp:revision>116</cp:revision>
  <dcterms:created xsi:type="dcterms:W3CDTF">2020-09-22T14:36:50Z</dcterms:created>
  <dcterms:modified xsi:type="dcterms:W3CDTF">2020-10-15T00:25:59Z</dcterms:modified>
</cp:coreProperties>
</file>